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2"/>
  </p:notesMasterIdLst>
  <p:sldIdLst>
    <p:sldId id="256" r:id="rId2"/>
    <p:sldId id="457" r:id="rId3"/>
    <p:sldId id="257" r:id="rId4"/>
    <p:sldId id="460" r:id="rId5"/>
    <p:sldId id="262" r:id="rId6"/>
    <p:sldId id="261" r:id="rId7"/>
    <p:sldId id="263" r:id="rId8"/>
    <p:sldId id="264" r:id="rId9"/>
    <p:sldId id="269" r:id="rId10"/>
    <p:sldId id="271" r:id="rId11"/>
    <p:sldId id="260" r:id="rId12"/>
    <p:sldId id="270" r:id="rId13"/>
    <p:sldId id="289" r:id="rId14"/>
    <p:sldId id="456" r:id="rId15"/>
    <p:sldId id="272" r:id="rId16"/>
    <p:sldId id="273" r:id="rId17"/>
    <p:sldId id="274" r:id="rId18"/>
    <p:sldId id="275" r:id="rId19"/>
    <p:sldId id="276" r:id="rId20"/>
    <p:sldId id="277" r:id="rId21"/>
    <p:sldId id="292" r:id="rId22"/>
    <p:sldId id="294" r:id="rId23"/>
    <p:sldId id="459" r:id="rId24"/>
    <p:sldId id="295" r:id="rId25"/>
    <p:sldId id="296" r:id="rId26"/>
    <p:sldId id="297" r:id="rId27"/>
    <p:sldId id="298" r:id="rId28"/>
    <p:sldId id="299" r:id="rId29"/>
    <p:sldId id="304" r:id="rId30"/>
    <p:sldId id="305" r:id="rId31"/>
    <p:sldId id="306" r:id="rId32"/>
    <p:sldId id="308" r:id="rId33"/>
    <p:sldId id="300" r:id="rId34"/>
    <p:sldId id="301" r:id="rId35"/>
    <p:sldId id="447" r:id="rId36"/>
    <p:sldId id="462" r:id="rId37"/>
    <p:sldId id="478" r:id="rId38"/>
    <p:sldId id="288" r:id="rId39"/>
    <p:sldId id="418" r:id="rId40"/>
    <p:sldId id="290" r:id="rId41"/>
    <p:sldId id="291" r:id="rId42"/>
    <p:sldId id="419" r:id="rId43"/>
    <p:sldId id="302" r:id="rId44"/>
    <p:sldId id="323" r:id="rId45"/>
    <p:sldId id="324" r:id="rId46"/>
    <p:sldId id="326" r:id="rId47"/>
    <p:sldId id="346" r:id="rId48"/>
    <p:sldId id="365" r:id="rId49"/>
    <p:sldId id="347" r:id="rId50"/>
    <p:sldId id="343" r:id="rId51"/>
    <p:sldId id="356" r:id="rId52"/>
    <p:sldId id="479" r:id="rId53"/>
    <p:sldId id="358" r:id="rId54"/>
    <p:sldId id="363" r:id="rId55"/>
    <p:sldId id="454" r:id="rId56"/>
    <p:sldId id="316" r:id="rId57"/>
    <p:sldId id="320" r:id="rId58"/>
    <p:sldId id="372" r:id="rId59"/>
    <p:sldId id="373" r:id="rId60"/>
    <p:sldId id="374" r:id="rId61"/>
    <p:sldId id="375" r:id="rId62"/>
    <p:sldId id="378" r:id="rId63"/>
    <p:sldId id="379" r:id="rId64"/>
    <p:sldId id="388" r:id="rId65"/>
    <p:sldId id="389" r:id="rId66"/>
    <p:sldId id="390" r:id="rId67"/>
    <p:sldId id="393" r:id="rId68"/>
    <p:sldId id="448" r:id="rId69"/>
    <p:sldId id="450" r:id="rId70"/>
    <p:sldId id="451" r:id="rId71"/>
    <p:sldId id="452" r:id="rId72"/>
    <p:sldId id="453" r:id="rId73"/>
    <p:sldId id="464" r:id="rId74"/>
    <p:sldId id="463" r:id="rId75"/>
    <p:sldId id="471" r:id="rId76"/>
    <p:sldId id="472" r:id="rId77"/>
    <p:sldId id="446" r:id="rId78"/>
    <p:sldId id="461" r:id="rId79"/>
    <p:sldId id="467" r:id="rId80"/>
    <p:sldId id="466" r:id="rId81"/>
    <p:sldId id="476" r:id="rId82"/>
    <p:sldId id="477" r:id="rId83"/>
    <p:sldId id="475" r:id="rId84"/>
    <p:sldId id="473" r:id="rId85"/>
    <p:sldId id="468" r:id="rId86"/>
    <p:sldId id="469" r:id="rId87"/>
    <p:sldId id="474" r:id="rId88"/>
    <p:sldId id="465" r:id="rId89"/>
    <p:sldId id="470" r:id="rId90"/>
    <p:sldId id="455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B116819-98AD-944A-A231-DAC95F31FC83}">
          <p14:sldIdLst>
            <p14:sldId id="256"/>
            <p14:sldId id="457"/>
            <p14:sldId id="257"/>
            <p14:sldId id="460"/>
          </p14:sldIdLst>
        </p14:section>
        <p14:section name="Body" id="{D77E135D-CAED-4C4D-B0C3-7516E9FFF83B}">
          <p14:sldIdLst>
            <p14:sldId id="262"/>
            <p14:sldId id="261"/>
            <p14:sldId id="263"/>
            <p14:sldId id="264"/>
          </p14:sldIdLst>
        </p14:section>
        <p14:section name="Images" id="{E1F2CC8E-6766-E34F-83DF-9F232BF87E86}">
          <p14:sldIdLst>
            <p14:sldId id="269"/>
            <p14:sldId id="271"/>
            <p14:sldId id="260"/>
            <p14:sldId id="270"/>
            <p14:sldId id="289"/>
            <p14:sldId id="456"/>
            <p14:sldId id="272"/>
            <p14:sldId id="273"/>
            <p14:sldId id="274"/>
            <p14:sldId id="275"/>
            <p14:sldId id="276"/>
            <p14:sldId id="277"/>
            <p14:sldId id="292"/>
          </p14:sldIdLst>
        </p14:section>
        <p14:section name="file formats" id="{690BF676-AE91-7448-8622-BA18C3E7E9E7}">
          <p14:sldIdLst>
            <p14:sldId id="294"/>
            <p14:sldId id="459"/>
            <p14:sldId id="295"/>
            <p14:sldId id="296"/>
            <p14:sldId id="297"/>
            <p14:sldId id="298"/>
            <p14:sldId id="299"/>
            <p14:sldId id="304"/>
            <p14:sldId id="305"/>
            <p14:sldId id="306"/>
            <p14:sldId id="308"/>
            <p14:sldId id="300"/>
            <p14:sldId id="301"/>
            <p14:sldId id="447"/>
            <p14:sldId id="462"/>
            <p14:sldId id="478"/>
          </p14:sldIdLst>
        </p14:section>
        <p14:section name="Image Software" id="{8C7BAD3A-4DE4-B148-9E80-621EAD31016D}">
          <p14:sldIdLst>
            <p14:sldId id="288"/>
            <p14:sldId id="418"/>
            <p14:sldId id="290"/>
            <p14:sldId id="291"/>
            <p14:sldId id="419"/>
            <p14:sldId id="302"/>
          </p14:sldIdLst>
        </p14:section>
        <p14:section name="Signal and Contrast" id="{D72B2CDA-0D5F-524B-87B1-54187F2593E0}">
          <p14:sldIdLst>
            <p14:sldId id="323"/>
            <p14:sldId id="324"/>
            <p14:sldId id="326"/>
            <p14:sldId id="346"/>
            <p14:sldId id="365"/>
            <p14:sldId id="347"/>
            <p14:sldId id="343"/>
            <p14:sldId id="356"/>
            <p14:sldId id="479"/>
            <p14:sldId id="358"/>
            <p14:sldId id="363"/>
            <p14:sldId id="454"/>
          </p14:sldIdLst>
        </p14:section>
        <p14:section name="next" id="{8E20B792-0F5E-4944-AA32-F4BF106053EF}">
          <p14:sldIdLst>
            <p14:sldId id="316"/>
            <p14:sldId id="320"/>
            <p14:sldId id="372"/>
            <p14:sldId id="373"/>
            <p14:sldId id="374"/>
            <p14:sldId id="375"/>
            <p14:sldId id="378"/>
            <p14:sldId id="379"/>
            <p14:sldId id="388"/>
            <p14:sldId id="389"/>
            <p14:sldId id="390"/>
            <p14:sldId id="393"/>
          </p14:sldIdLst>
        </p14:section>
        <p14:section name="Registration" id="{76B46773-2615-6D4F-B23D-CC6EA02749BE}">
          <p14:sldIdLst>
            <p14:sldId id="448"/>
            <p14:sldId id="450"/>
            <p14:sldId id="451"/>
            <p14:sldId id="452"/>
            <p14:sldId id="453"/>
          </p14:sldIdLst>
        </p14:section>
        <p14:section name="Data and Neural Networks" id="{93E0E3C3-51AA-1C49-933A-AB60298232F8}">
          <p14:sldIdLst>
            <p14:sldId id="464"/>
            <p14:sldId id="463"/>
            <p14:sldId id="471"/>
            <p14:sldId id="472"/>
          </p14:sldIdLst>
        </p14:section>
        <p14:section name="Endng..." id="{6CE9AE6A-F26C-5E4E-B36E-2971A271C4C2}">
          <p14:sldIdLst>
            <p14:sldId id="446"/>
            <p14:sldId id="461"/>
            <p14:sldId id="467"/>
            <p14:sldId id="466"/>
            <p14:sldId id="476"/>
            <p14:sldId id="477"/>
            <p14:sldId id="475"/>
            <p14:sldId id="473"/>
            <p14:sldId id="468"/>
            <p14:sldId id="469"/>
            <p14:sldId id="474"/>
            <p14:sldId id="465"/>
            <p14:sldId id="470"/>
            <p14:sldId id="455"/>
          </p14:sldIdLst>
        </p14:section>
        <p14:section name="Convolution" id="{93246AA4-0569-E746-B184-C49D068005F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9"/>
    <p:restoredTop sz="94719"/>
  </p:normalViewPr>
  <p:slideViewPr>
    <p:cSldViewPr snapToGrid="0">
      <p:cViewPr varScale="1">
        <p:scale>
          <a:sx n="144" d="100"/>
          <a:sy n="144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652A8-DA11-1847-B032-E3D510E96359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5FC9F-369F-D640-8331-0FFFEFE2C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7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3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8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9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1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64D7D-5FFB-AF4F-F683-2DE77ACFC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8953D-42FD-1E05-FFCB-95EF53518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7D792-7CA5-6661-640A-59B83FA42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C13B6-A2BE-FBBA-91FD-D6DF31DC1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5FC9F-369F-D640-8331-0FFFEFE2CA4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9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76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4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BD7CA0-48C8-625C-B657-8C5C4AE61A36}"/>
              </a:ext>
            </a:extLst>
          </p:cNvPr>
          <p:cNvCxnSpPr/>
          <p:nvPr userDrawn="1"/>
        </p:nvCxnSpPr>
        <p:spPr>
          <a:xfrm>
            <a:off x="838200" y="1306286"/>
            <a:ext cx="105156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7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7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5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03C61-DC11-814F-901E-B4D6753AE6F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E57C-457E-5C49-8100-2C8258F1A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5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64650"/>
            <a:ext cx="10515600" cy="471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D0BC-52E3-78C8-4D67-313B5A7FC433}"/>
              </a:ext>
            </a:extLst>
          </p:cNvPr>
          <p:cNvSpPr txBox="1"/>
          <p:nvPr userDrawn="1"/>
        </p:nvSpPr>
        <p:spPr>
          <a:xfrm>
            <a:off x="8693425" y="6413698"/>
            <a:ext cx="3160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Craig Jones (</a:t>
            </a:r>
            <a:r>
              <a:rPr lang="en-US" sz="1600" dirty="0" err="1"/>
              <a:t>craig@imagingai.org</a:t>
            </a:r>
            <a:r>
              <a:rPr lang="en-US" sz="1600" dirty="0"/>
              <a:t>)</a:t>
            </a:r>
          </a:p>
        </p:txBody>
      </p:sp>
      <p:pic>
        <p:nvPicPr>
          <p:cNvPr id="10" name="Google Shape;145;p24">
            <a:extLst>
              <a:ext uri="{FF2B5EF4-FFF2-40B4-BE49-F238E27FC236}">
                <a16:creationId xmlns:a16="http://schemas.microsoft.com/office/drawing/2014/main" id="{ECA7EE64-0B38-ACCE-FBF5-DACFA4AFDF7D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245642" y="6046640"/>
            <a:ext cx="592558" cy="748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715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fsl.fmrib.ox.ac.uk/fsl/fslwiki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sX/ANTs" TargetMode="External"/><Relationship Id="rId2" Type="http://schemas.openxmlformats.org/officeDocument/2006/relationships/hyperlink" Target="https://fsl.fmrib.ox.ac.uk/fsl/fslwiki/FLI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microsoft.com/office/2007/relationships/hdphoto" Target="../media/hdphoto6.wdp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microsoft.com/office/2007/relationships/hdphoto" Target="../media/hdphoto7.wdp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microsoft.com/office/2007/relationships/hdphoto" Target="../media/hdphoto7.wdp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microsoft.com/office/2007/relationships/hdphoto" Target="../media/hdphoto7.wdp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microsoft.com/office/2007/relationships/hdphoto" Target="../media/hdphoto7.wdp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microsoft.com/office/2007/relationships/hdphoto" Target="../media/hdphoto7.wdp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hyperlink" Target="https://torchio.readthedocs.io/transforms/preprocessing.html#torchio.transforms.Clamp" TargetMode="External"/><Relationship Id="rId18" Type="http://schemas.openxmlformats.org/officeDocument/2006/relationships/hyperlink" Target="https://torchio.readthedocs.io/transforms/preprocessing.html#torchio.transforms.CropOrPad" TargetMode="External"/><Relationship Id="rId26" Type="http://schemas.openxmlformats.org/officeDocument/2006/relationships/hyperlink" Target="https://torchio.readthedocs.io/transforms/preprocessing.html#ensureshapemultiple" TargetMode="External"/><Relationship Id="rId3" Type="http://schemas.openxmlformats.org/officeDocument/2006/relationships/hyperlink" Target="https://torchio.readthedocs.io/transforms/preprocessing.html#rescaleintensity" TargetMode="External"/><Relationship Id="rId21" Type="http://schemas.openxmlformats.org/officeDocument/2006/relationships/hyperlink" Target="https://torchio.readthedocs.io/transforms/preprocessing.html#torchio.transforms.ToCanonical" TargetMode="External"/><Relationship Id="rId7" Type="http://schemas.openxmlformats.org/officeDocument/2006/relationships/hyperlink" Target="https://torchio.readthedocs.io/transforms/preprocessing.html#histogramstandardization" TargetMode="External"/><Relationship Id="rId12" Type="http://schemas.openxmlformats.org/officeDocument/2006/relationships/hyperlink" Target="https://torchio.readthedocs.io/transforms/preprocessing.html#clamp" TargetMode="External"/><Relationship Id="rId17" Type="http://schemas.openxmlformats.org/officeDocument/2006/relationships/hyperlink" Target="https://torchio.readthedocs.io/transforms/preprocessing.html#croporpad" TargetMode="External"/><Relationship Id="rId25" Type="http://schemas.openxmlformats.org/officeDocument/2006/relationships/hyperlink" Target="https://torchio.readthedocs.io/transforms/preprocessing.html#torchio.transforms.Resize" TargetMode="External"/><Relationship Id="rId33" Type="http://schemas.openxmlformats.org/officeDocument/2006/relationships/hyperlink" Target="https://torchio.readthedocs.io/transforms/preprocessing.html#torchio.transforms.Pad" TargetMode="External"/><Relationship Id="rId2" Type="http://schemas.openxmlformats.org/officeDocument/2006/relationships/hyperlink" Target="https://torchio.readthedocs.io/transforms/preprocessing.html#intensity" TargetMode="External"/><Relationship Id="rId16" Type="http://schemas.openxmlformats.org/officeDocument/2006/relationships/hyperlink" Target="https://torchio.readthedocs.io/transforms/preprocessing.html#spatial" TargetMode="External"/><Relationship Id="rId20" Type="http://schemas.openxmlformats.org/officeDocument/2006/relationships/hyperlink" Target="https://torchio.readthedocs.io/transforms/preprocessing.html#tocanonical" TargetMode="External"/><Relationship Id="rId29" Type="http://schemas.openxmlformats.org/officeDocument/2006/relationships/hyperlink" Target="https://torchio.readthedocs.io/transforms/preprocessing.html#torchio.transforms.CopyAffi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rchio.readthedocs.io/transforms/preprocessing.html#torchio.transforms.ZNormalization" TargetMode="External"/><Relationship Id="rId11" Type="http://schemas.openxmlformats.org/officeDocument/2006/relationships/hyperlink" Target="https://torchio.readthedocs.io/transforms/preprocessing.html#torchio.transforms.Mask" TargetMode="External"/><Relationship Id="rId24" Type="http://schemas.openxmlformats.org/officeDocument/2006/relationships/hyperlink" Target="https://torchio.readthedocs.io/transforms/preprocessing.html#resize" TargetMode="External"/><Relationship Id="rId32" Type="http://schemas.openxmlformats.org/officeDocument/2006/relationships/hyperlink" Target="https://torchio.readthedocs.io/transforms/preprocessing.html#pad" TargetMode="External"/><Relationship Id="rId5" Type="http://schemas.openxmlformats.org/officeDocument/2006/relationships/hyperlink" Target="https://torchio.readthedocs.io/transforms/preprocessing.html#znormalization" TargetMode="External"/><Relationship Id="rId15" Type="http://schemas.openxmlformats.org/officeDocument/2006/relationships/hyperlink" Target="https://torchio.readthedocs.io/transforms/preprocessing.html#torchio.transforms.preprocessing.intensity.NormalizationTransform" TargetMode="External"/><Relationship Id="rId23" Type="http://schemas.openxmlformats.org/officeDocument/2006/relationships/hyperlink" Target="https://torchio.readthedocs.io/transforms/preprocessing.html#torchio.transforms.Resample" TargetMode="External"/><Relationship Id="rId28" Type="http://schemas.openxmlformats.org/officeDocument/2006/relationships/hyperlink" Target="https://torchio.readthedocs.io/transforms/preprocessing.html#copyaffine" TargetMode="External"/><Relationship Id="rId10" Type="http://schemas.openxmlformats.org/officeDocument/2006/relationships/hyperlink" Target="https://torchio.readthedocs.io/transforms/preprocessing.html#mask" TargetMode="External"/><Relationship Id="rId19" Type="http://schemas.openxmlformats.org/officeDocument/2006/relationships/hyperlink" Target="https://torchio.readthedocs.io/transforms/preprocessing.html#torchio.transforms.CropOrPad._get_six_bounds_parameters" TargetMode="External"/><Relationship Id="rId31" Type="http://schemas.openxmlformats.org/officeDocument/2006/relationships/hyperlink" Target="https://torchio.readthedocs.io/transforms/preprocessing.html#torchio.transforms.Crop" TargetMode="External"/><Relationship Id="rId4" Type="http://schemas.openxmlformats.org/officeDocument/2006/relationships/hyperlink" Target="https://torchio.readthedocs.io/transforms/preprocessing.html#torchio.transforms.RescaleIntensity" TargetMode="External"/><Relationship Id="rId9" Type="http://schemas.openxmlformats.org/officeDocument/2006/relationships/hyperlink" Target="https://torchio.readthedocs.io/transforms/preprocessing.html#torchio.transforms.HistogramStandardization.train" TargetMode="External"/><Relationship Id="rId14" Type="http://schemas.openxmlformats.org/officeDocument/2006/relationships/hyperlink" Target="https://torchio.readthedocs.io/transforms/preprocessing.html#normalizationtransform" TargetMode="External"/><Relationship Id="rId22" Type="http://schemas.openxmlformats.org/officeDocument/2006/relationships/hyperlink" Target="https://torchio.readthedocs.io/transforms/preprocessing.html#resample" TargetMode="External"/><Relationship Id="rId27" Type="http://schemas.openxmlformats.org/officeDocument/2006/relationships/hyperlink" Target="https://torchio.readthedocs.io/transforms/preprocessing.html#torchio.transforms.EnsureShapeMultiple" TargetMode="External"/><Relationship Id="rId30" Type="http://schemas.openxmlformats.org/officeDocument/2006/relationships/hyperlink" Target="https://torchio.readthedocs.io/transforms/preprocessing.html#crop" TargetMode="External"/><Relationship Id="rId8" Type="http://schemas.openxmlformats.org/officeDocument/2006/relationships/hyperlink" Target="https://torchio.readthedocs.io/transforms/preprocessing.html#torchio.transforms.HistogramStandardization" TargetMode="Externa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hyperlink" Target="https://torchio.readthedocs.io/transforms/augmentation.html#torchio.transforms.RandomElasticDeformation" TargetMode="External"/><Relationship Id="rId18" Type="http://schemas.openxmlformats.org/officeDocument/2006/relationships/hyperlink" Target="https://torchio.readthedocs.io/transforms/augmentation.html#torchio.transforms.RandomMotion" TargetMode="External"/><Relationship Id="rId26" Type="http://schemas.openxmlformats.org/officeDocument/2006/relationships/hyperlink" Target="https://torchio.readthedocs.io/transforms/augmentation.html#torchio.transforms.RandomBlur" TargetMode="External"/><Relationship Id="rId3" Type="http://schemas.openxmlformats.org/officeDocument/2006/relationships/hyperlink" Target="https://torchio.readthedocs.io/transforms/augmentation.html#compose" TargetMode="External"/><Relationship Id="rId21" Type="http://schemas.openxmlformats.org/officeDocument/2006/relationships/hyperlink" Target="https://torchio.readthedocs.io/transforms/augmentation.html#randomspike" TargetMode="External"/><Relationship Id="rId34" Type="http://schemas.openxmlformats.org/officeDocument/2006/relationships/hyperlink" Target="https://torchio.readthedocs.io/transforms/augmentation.html#torchio.transforms.RandomGamma" TargetMode="External"/><Relationship Id="rId7" Type="http://schemas.openxmlformats.org/officeDocument/2006/relationships/hyperlink" Target="https://torchio.readthedocs.io/transforms/augmentation.html#spatial" TargetMode="External"/><Relationship Id="rId12" Type="http://schemas.openxmlformats.org/officeDocument/2006/relationships/hyperlink" Target="https://torchio.readthedocs.io/transforms/augmentation.html#randomelasticdeformation" TargetMode="External"/><Relationship Id="rId17" Type="http://schemas.openxmlformats.org/officeDocument/2006/relationships/hyperlink" Target="https://torchio.readthedocs.io/transforms/augmentation.html#randommotion" TargetMode="External"/><Relationship Id="rId25" Type="http://schemas.openxmlformats.org/officeDocument/2006/relationships/hyperlink" Target="https://torchio.readthedocs.io/transforms/augmentation.html#randomblur" TargetMode="External"/><Relationship Id="rId33" Type="http://schemas.openxmlformats.org/officeDocument/2006/relationships/hyperlink" Target="https://torchio.readthedocs.io/transforms/augmentation.html#randomgamma" TargetMode="External"/><Relationship Id="rId2" Type="http://schemas.openxmlformats.org/officeDocument/2006/relationships/hyperlink" Target="https://torchio.readthedocs.io/transforms/augmentation.html#composition" TargetMode="External"/><Relationship Id="rId16" Type="http://schemas.openxmlformats.org/officeDocument/2006/relationships/hyperlink" Target="https://torchio.readthedocs.io/transforms/augmentation.html#intensity" TargetMode="External"/><Relationship Id="rId20" Type="http://schemas.openxmlformats.org/officeDocument/2006/relationships/hyperlink" Target="https://torchio.readthedocs.io/transforms/augmentation.html#torchio.transforms.RandomGhosting" TargetMode="External"/><Relationship Id="rId29" Type="http://schemas.openxmlformats.org/officeDocument/2006/relationships/hyperlink" Target="https://torchio.readthedocs.io/transforms/augmentation.html#randomsw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rchio.readthedocs.io/transforms/augmentation.html#torchio.transforms.OneOf" TargetMode="External"/><Relationship Id="rId11" Type="http://schemas.openxmlformats.org/officeDocument/2006/relationships/hyperlink" Target="https://torchio.readthedocs.io/transforms/augmentation.html#torchio.transforms.RandomAffine" TargetMode="External"/><Relationship Id="rId24" Type="http://schemas.openxmlformats.org/officeDocument/2006/relationships/hyperlink" Target="https://torchio.readthedocs.io/transforms/augmentation.html#torchio.transforms.RandomBiasField" TargetMode="External"/><Relationship Id="rId32" Type="http://schemas.openxmlformats.org/officeDocument/2006/relationships/hyperlink" Target="https://torchio.readthedocs.io/transforms/augmentation.html#torchio.transforms.RandomLabelsToImage" TargetMode="External"/><Relationship Id="rId5" Type="http://schemas.openxmlformats.org/officeDocument/2006/relationships/hyperlink" Target="https://torchio.readthedocs.io/transforms/augmentation.html#oneof" TargetMode="External"/><Relationship Id="rId15" Type="http://schemas.openxmlformats.org/officeDocument/2006/relationships/hyperlink" Target="https://torchio.readthedocs.io/transforms/augmentation.html#torchio.transforms.RandomAnisotropy" TargetMode="External"/><Relationship Id="rId23" Type="http://schemas.openxmlformats.org/officeDocument/2006/relationships/hyperlink" Target="https://torchio.readthedocs.io/transforms/augmentation.html#randombiasfield" TargetMode="External"/><Relationship Id="rId28" Type="http://schemas.openxmlformats.org/officeDocument/2006/relationships/hyperlink" Target="https://torchio.readthedocs.io/transforms/augmentation.html#torchio.transforms.RandomNoise" TargetMode="External"/><Relationship Id="rId10" Type="http://schemas.openxmlformats.org/officeDocument/2006/relationships/hyperlink" Target="https://torchio.readthedocs.io/transforms/augmentation.html#randomaffine" TargetMode="External"/><Relationship Id="rId19" Type="http://schemas.openxmlformats.org/officeDocument/2006/relationships/hyperlink" Target="https://torchio.readthedocs.io/transforms/augmentation.html#randomghosting" TargetMode="External"/><Relationship Id="rId31" Type="http://schemas.openxmlformats.org/officeDocument/2006/relationships/hyperlink" Target="https://torchio.readthedocs.io/transforms/augmentation.html#randomlabelstoimage" TargetMode="External"/><Relationship Id="rId4" Type="http://schemas.openxmlformats.org/officeDocument/2006/relationships/hyperlink" Target="https://torchio.readthedocs.io/transforms/augmentation.html#torchio.transforms.Compose" TargetMode="External"/><Relationship Id="rId9" Type="http://schemas.openxmlformats.org/officeDocument/2006/relationships/hyperlink" Target="https://torchio.readthedocs.io/transforms/augmentation.html#torchio.transforms.RandomFlip" TargetMode="External"/><Relationship Id="rId14" Type="http://schemas.openxmlformats.org/officeDocument/2006/relationships/hyperlink" Target="https://torchio.readthedocs.io/transforms/augmentation.html#randomanisotropy" TargetMode="External"/><Relationship Id="rId22" Type="http://schemas.openxmlformats.org/officeDocument/2006/relationships/hyperlink" Target="https://torchio.readthedocs.io/transforms/augmentation.html#torchio.transforms.RandomSpike" TargetMode="External"/><Relationship Id="rId27" Type="http://schemas.openxmlformats.org/officeDocument/2006/relationships/hyperlink" Target="https://torchio.readthedocs.io/transforms/augmentation.html#randomnoise" TargetMode="External"/><Relationship Id="rId30" Type="http://schemas.openxmlformats.org/officeDocument/2006/relationships/hyperlink" Target="https://torchio.readthedocs.io/transforms/augmentation.html#torchio.transforms.RandomSwap" TargetMode="External"/><Relationship Id="rId8" Type="http://schemas.openxmlformats.org/officeDocument/2006/relationships/hyperlink" Target="https://torchio.readthedocs.io/transforms/augmentation.html#randomflip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ED81-B226-0C5D-12D6-1A57ECC89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0" y="273762"/>
            <a:ext cx="9144000" cy="21410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Medical Data Manipulation and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5A905-26AA-955A-93EE-B48CD0825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471" y="5596859"/>
            <a:ext cx="9144000" cy="1016073"/>
          </a:xfrm>
        </p:spPr>
        <p:txBody>
          <a:bodyPr>
            <a:normAutofit/>
          </a:bodyPr>
          <a:lstStyle/>
          <a:p>
            <a:r>
              <a:rPr lang="en-US" dirty="0"/>
              <a:t>SPARK March 29, 2025</a:t>
            </a:r>
          </a:p>
          <a:p>
            <a:r>
              <a:rPr lang="en-US" dirty="0"/>
              <a:t>Craig Jones, PhD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8EDB0-BFA2-64BA-6396-E97FE23BA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9" r="6875" b="15880"/>
          <a:stretch/>
        </p:blipFill>
        <p:spPr>
          <a:xfrm>
            <a:off x="8431620" y="2656116"/>
            <a:ext cx="2066260" cy="2616513"/>
          </a:xfrm>
          <a:prstGeom prst="rect">
            <a:avLst/>
          </a:prstGeom>
        </p:spPr>
      </p:pic>
      <p:pic>
        <p:nvPicPr>
          <p:cNvPr id="7" name="Google Shape;266;p38">
            <a:extLst>
              <a:ext uri="{FF2B5EF4-FFF2-40B4-BE49-F238E27FC236}">
                <a16:creationId xmlns:a16="http://schemas.microsoft.com/office/drawing/2014/main" id="{0F00506F-1C8F-D94D-8221-7BC219BF42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935" y="2751664"/>
            <a:ext cx="2514325" cy="250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5F5D73-0D25-2987-8F26-77645B08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71" y="2548047"/>
            <a:ext cx="1844216" cy="27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2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C98-1E71-D50B-3B93-33A7EFDC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Numbers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AFE04D2-CA0F-5E20-5C89-E2B00DAF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7" y="1466483"/>
            <a:ext cx="1834027" cy="22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A2FD1693-C6EE-EAEE-D393-20D2E6A0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54" y="2206162"/>
            <a:ext cx="2272971" cy="22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A50146C-B51D-CD3F-B2DA-14F8BC4C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288" y="2819621"/>
            <a:ext cx="2417853" cy="243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A189DC90-A101-DD8B-F7C4-176046F33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85" y="2356634"/>
            <a:ext cx="3934876" cy="392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9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F434-6EA8-0053-C41F-DA1226F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D9A7D-49ED-A276-7828-0465F0E3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6534873" cy="4712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Images are made up of pixels (picture element) or voxels (volume element)</a:t>
            </a:r>
          </a:p>
          <a:p>
            <a:r>
              <a:rPr lang="en-US" dirty="0"/>
              <a:t>Numbers in images may represent a physical unit or a relative value</a:t>
            </a:r>
          </a:p>
          <a:p>
            <a:pPr lvl="1"/>
            <a:r>
              <a:rPr lang="en-US" dirty="0"/>
              <a:t>CT images are in Hounsfield units (typically -500 – 3000)</a:t>
            </a:r>
          </a:p>
          <a:p>
            <a:pPr lvl="1"/>
            <a:r>
              <a:rPr lang="en-US" dirty="0"/>
              <a:t>MRI images are relative signal units (typically 0 – 2500)</a:t>
            </a:r>
          </a:p>
          <a:p>
            <a:pPr lvl="1"/>
            <a:r>
              <a:rPr lang="en-US" dirty="0"/>
              <a:t>absorption of high energy electromagnetic radiation from an x-ray tube in a patient</a:t>
            </a:r>
          </a:p>
          <a:p>
            <a:r>
              <a:rPr lang="en-US" dirty="0"/>
              <a:t>Human eye can distinguish approximately 100 shades of gray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A8889CE-848E-4E4A-9810-0E2F5FBE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7" y="1516300"/>
            <a:ext cx="4470435" cy="44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9FD804-B2B5-2184-98AA-CF5FD0288D08}"/>
              </a:ext>
            </a:extLst>
          </p:cNvPr>
          <p:cNvSpPr/>
          <p:nvPr/>
        </p:nvSpPr>
        <p:spPr>
          <a:xfrm>
            <a:off x="9248172" y="4201610"/>
            <a:ext cx="440831" cy="428263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DC6F3-3D7F-518F-35D5-E79476DA8D56}"/>
              </a:ext>
            </a:extLst>
          </p:cNvPr>
          <p:cNvSpPr txBox="1"/>
          <p:nvPr/>
        </p:nvSpPr>
        <p:spPr>
          <a:xfrm>
            <a:off x="9689003" y="5623846"/>
            <a:ext cx="858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Pixel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FB2F86-501F-3C2D-AFB2-A574CC2DA68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689003" y="4751614"/>
            <a:ext cx="429028" cy="87223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5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CD05-C772-CD5C-C021-6F93CEB7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180CC-654A-7E14-BF91-D41515D3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standard image manipulations can be done e.g., addition, subtraction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44E90-6C1C-A6A3-F969-9EED4BF2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38" y="3111501"/>
            <a:ext cx="11042124" cy="2771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686E9-4863-D0FE-0A16-7CA472B562A6}"/>
              </a:ext>
            </a:extLst>
          </p:cNvPr>
          <p:cNvSpPr txBox="1"/>
          <p:nvPr/>
        </p:nvSpPr>
        <p:spPr>
          <a:xfrm>
            <a:off x="1632857" y="2632209"/>
            <a:ext cx="1456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X-Ray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56F84-04FF-A6C0-3AE4-30AB3B5C536D}"/>
              </a:ext>
            </a:extLst>
          </p:cNvPr>
          <p:cNvSpPr txBox="1"/>
          <p:nvPr/>
        </p:nvSpPr>
        <p:spPr>
          <a:xfrm>
            <a:off x="4943212" y="2553027"/>
            <a:ext cx="1829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 * X-Ray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30444-819B-F74C-2E2E-BBA6553424DE}"/>
              </a:ext>
            </a:extLst>
          </p:cNvPr>
          <p:cNvSpPr txBox="1"/>
          <p:nvPr/>
        </p:nvSpPr>
        <p:spPr>
          <a:xfrm>
            <a:off x="8186195" y="2553027"/>
            <a:ext cx="2572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Random + X-Ray Image</a:t>
            </a:r>
          </a:p>
        </p:txBody>
      </p:sp>
    </p:spTree>
    <p:extLst>
      <p:ext uri="{BB962C8B-B14F-4D97-AF65-F5344CB8AC3E}">
        <p14:creationId xmlns:p14="http://schemas.microsoft.com/office/powerpoint/2010/main" val="130329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246702-444D-A3BB-E614-E7A38D94E1ED}"/>
              </a:ext>
            </a:extLst>
          </p:cNvPr>
          <p:cNvSpPr/>
          <p:nvPr/>
        </p:nvSpPr>
        <p:spPr>
          <a:xfrm>
            <a:off x="669471" y="1012371"/>
            <a:ext cx="10842172" cy="47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FB61B-017D-EBB9-83CE-DCF6902D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9" y="160631"/>
            <a:ext cx="6710939" cy="653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4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A7D2-9678-57C5-FD58-1AFA6039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vs 3D vs 4D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DFE75-A83E-0D82-D54D-FEBBDF55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52" y="2225555"/>
            <a:ext cx="5745480" cy="3338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What is the difference between a 2D dataset and a 3D dataset?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F18A9-8B78-BA01-4C5E-2BFEE16E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60" y="1616825"/>
            <a:ext cx="3720585" cy="43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CCD4-913E-DD9F-D00B-309F6B0E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vs 3D vs 4D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D03A6-64E2-DD57-CC37-231CD331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images are typically a single image</a:t>
            </a:r>
          </a:p>
          <a:p>
            <a:pPr lvl="1"/>
            <a:r>
              <a:rPr lang="en-US" dirty="0"/>
              <a:t>May depend on acquisition type</a:t>
            </a:r>
          </a:p>
          <a:p>
            <a:r>
              <a:rPr lang="en-US" dirty="0"/>
              <a:t>3D images</a:t>
            </a:r>
          </a:p>
          <a:p>
            <a:pPr lvl="1"/>
            <a:r>
              <a:rPr lang="en-US" dirty="0"/>
              <a:t>3 spatial directions, typically rows by columns by slices</a:t>
            </a:r>
          </a:p>
          <a:p>
            <a:r>
              <a:rPr lang="en-US" dirty="0"/>
              <a:t>4D </a:t>
            </a:r>
          </a:p>
          <a:p>
            <a:pPr lvl="1"/>
            <a:r>
              <a:rPr lang="en-US" dirty="0"/>
              <a:t>3 spatial directions and a time direction</a:t>
            </a:r>
          </a:p>
          <a:p>
            <a:pPr lvl="1"/>
            <a:r>
              <a:rPr lang="en-US" dirty="0"/>
              <a:t>Example is CT perfusion data or fMRI data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0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8DF1-A53F-0639-A0D1-BDA9155A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vs Time Scans: CT Perfusion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3AEB-BBFB-AC00-264B-3091A2D5C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C950F-2A65-856A-54DE-34BAA9EED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5" y="1415585"/>
            <a:ext cx="4884609" cy="4814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458BE-CC7F-F3F2-1C5E-097EF9D9B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328" y="1415585"/>
            <a:ext cx="6050091" cy="3330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C5234-E7BA-5715-3357-0FECF96D7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809" y="4865653"/>
            <a:ext cx="5301141" cy="11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6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D647-2EF7-6379-925B-41F924FF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vs Voxel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9360A-EAAB-6E9E-F30B-B271A9E6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In-plane pixel size is measured in millimeters</a:t>
            </a:r>
          </a:p>
          <a:p>
            <a:pPr lvl="1"/>
            <a:r>
              <a:rPr lang="en-US" dirty="0"/>
              <a:t>CT is typically 0.5 mm x 0.5 mm</a:t>
            </a:r>
          </a:p>
          <a:p>
            <a:pPr lvl="1"/>
            <a:r>
              <a:rPr lang="en-US" dirty="0"/>
              <a:t>MRI is typically 3 mm x 3 mm</a:t>
            </a:r>
          </a:p>
          <a:p>
            <a:r>
              <a:rPr lang="en-US" dirty="0"/>
              <a:t>All images have a thickness, typically in millimeters as well</a:t>
            </a:r>
          </a:p>
          <a:p>
            <a:r>
              <a:rPr lang="en-US" dirty="0"/>
              <a:t>Image thicknesses is typically larger than the in-place thickness</a:t>
            </a:r>
          </a:p>
          <a:p>
            <a:r>
              <a:rPr lang="en-US" dirty="0"/>
              <a:t>Some acquisitions might also have a “gap” between the images</a:t>
            </a:r>
          </a:p>
        </p:txBody>
      </p:sp>
    </p:spTree>
    <p:extLst>
      <p:ext uri="{BB962C8B-B14F-4D97-AF65-F5344CB8AC3E}">
        <p14:creationId xmlns:p14="http://schemas.microsoft.com/office/powerpoint/2010/main" val="336801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90B1-F9AB-DE14-230C-F73A585A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Field of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5C18C-0C81-C838-DC4F-906A0D69A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field-of-view is the width and length of the image in real-world units (e.g., microns or millimeters)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67DF3-DEB0-9816-4171-8BEA4365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50" y="2455863"/>
            <a:ext cx="3949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6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366D-60F7-AE70-E9EC-8F53DDC8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 Scale Images vs Color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D791-1322-A4C3-16FB-FAFFAA8AC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Gray scale image is a single channel (rows by columns)</a:t>
            </a:r>
          </a:p>
          <a:p>
            <a:r>
              <a:rPr lang="en-US" dirty="0"/>
              <a:t>Color images are 3-channel</a:t>
            </a:r>
          </a:p>
          <a:p>
            <a:pPr lvl="1"/>
            <a:r>
              <a:rPr lang="en-US" dirty="0"/>
              <a:t>Typically red, green, blue channels</a:t>
            </a:r>
          </a:p>
          <a:p>
            <a:pPr lvl="1"/>
            <a:r>
              <a:rPr lang="en-US" dirty="0"/>
              <a:t>To make a gray scale image using 3-channels, copy the same value to all 3 channels</a:t>
            </a:r>
          </a:p>
        </p:txBody>
      </p:sp>
    </p:spTree>
    <p:extLst>
      <p:ext uri="{BB962C8B-B14F-4D97-AF65-F5344CB8AC3E}">
        <p14:creationId xmlns:p14="http://schemas.microsoft.com/office/powerpoint/2010/main" val="128475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CBC8-69E0-19C8-984A-823F292A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oogle Shape;74;p2">
            <a:extLst>
              <a:ext uri="{FF2B5EF4-FFF2-40B4-BE49-F238E27FC236}">
                <a16:creationId xmlns:a16="http://schemas.microsoft.com/office/drawing/2014/main" id="{DA4C0201-9A52-3700-598D-8C86204BEA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8127" y="3447193"/>
            <a:ext cx="3153633" cy="8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5;p2">
            <a:extLst>
              <a:ext uri="{FF2B5EF4-FFF2-40B4-BE49-F238E27FC236}">
                <a16:creationId xmlns:a16="http://schemas.microsoft.com/office/drawing/2014/main" id="{3D6521B5-BA3C-533B-E153-76E2D5A4D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5477" y="4637874"/>
            <a:ext cx="2100101" cy="8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6;p2">
            <a:extLst>
              <a:ext uri="{FF2B5EF4-FFF2-40B4-BE49-F238E27FC236}">
                <a16:creationId xmlns:a16="http://schemas.microsoft.com/office/drawing/2014/main" id="{280DBF37-39EC-05AA-EFC8-A1C16996AB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7744" y="1771412"/>
            <a:ext cx="994400" cy="13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7;p2">
            <a:extLst>
              <a:ext uri="{FF2B5EF4-FFF2-40B4-BE49-F238E27FC236}">
                <a16:creationId xmlns:a16="http://schemas.microsoft.com/office/drawing/2014/main" id="{C74730EB-F704-3DC8-3DE7-DA5D11120773}"/>
              </a:ext>
            </a:extLst>
          </p:cNvPr>
          <p:cNvSpPr txBox="1"/>
          <p:nvPr/>
        </p:nvSpPr>
        <p:spPr>
          <a:xfrm>
            <a:off x="933485" y="2088938"/>
            <a:ext cx="516251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latin typeface="Arial"/>
                <a:ea typeface="Arial"/>
                <a:cs typeface="Arial"/>
                <a:sym typeface="Arial"/>
              </a:rPr>
              <a:t>BSc (Hons) in Computing Science and Mathematics (Simon Fraser University)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8;p2">
            <a:extLst>
              <a:ext uri="{FF2B5EF4-FFF2-40B4-BE49-F238E27FC236}">
                <a16:creationId xmlns:a16="http://schemas.microsoft.com/office/drawing/2014/main" id="{9CF0D47A-F9AF-7D99-1481-1EC8629228F5}"/>
              </a:ext>
            </a:extLst>
          </p:cNvPr>
          <p:cNvSpPr txBox="1"/>
          <p:nvPr/>
        </p:nvSpPr>
        <p:spPr>
          <a:xfrm>
            <a:off x="933485" y="3479015"/>
            <a:ext cx="516251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>
                <a:latin typeface="Arial"/>
                <a:ea typeface="Arial"/>
                <a:cs typeface="Arial"/>
                <a:sym typeface="Arial"/>
              </a:rPr>
              <a:t>MSc in Medical Biophysics (University of Western Ontario)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79;p2">
            <a:extLst>
              <a:ext uri="{FF2B5EF4-FFF2-40B4-BE49-F238E27FC236}">
                <a16:creationId xmlns:a16="http://schemas.microsoft.com/office/drawing/2014/main" id="{8232A10B-AD85-9B7C-3F04-7FDDF611504E}"/>
              </a:ext>
            </a:extLst>
          </p:cNvPr>
          <p:cNvSpPr txBox="1"/>
          <p:nvPr/>
        </p:nvSpPr>
        <p:spPr>
          <a:xfrm>
            <a:off x="933485" y="4637874"/>
            <a:ext cx="516251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>
                <a:latin typeface="Arial"/>
                <a:ea typeface="Arial"/>
                <a:cs typeface="Arial"/>
                <a:sym typeface="Arial"/>
              </a:rPr>
              <a:t>PhD in Physics (Medical Biophysics University of British Columbia)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372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337A-FE07-9AD2-7996-46436EE9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7E63-453C-2826-66C3-F3C6128CB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031" cy="4351338"/>
          </a:xfrm>
        </p:spPr>
        <p:txBody>
          <a:bodyPr/>
          <a:lstStyle/>
          <a:p>
            <a:r>
              <a:rPr lang="en-US" dirty="0"/>
              <a:t>Radiology convention is patient left on right side, patient right on left side of image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4AD87-B4BC-F87A-4858-E5624313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259" y="2065092"/>
            <a:ext cx="2757818" cy="2882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D793C5-44CD-8612-E122-CDEBA4B9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3" y="3380013"/>
            <a:ext cx="2182586" cy="2271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D176E-33B7-F4F8-60EB-F7D5D48A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3" y="3326707"/>
            <a:ext cx="2310057" cy="227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4610A-6A56-7A58-7261-415205931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2" y="3411236"/>
            <a:ext cx="1916530" cy="2207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F4DC16-A43A-3EC4-5A9C-08395E19949A}"/>
              </a:ext>
            </a:extLst>
          </p:cNvPr>
          <p:cNvSpPr txBox="1"/>
          <p:nvPr/>
        </p:nvSpPr>
        <p:spPr>
          <a:xfrm>
            <a:off x="1661292" y="296733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BE247-6B4D-8B2C-F559-091A3A6E0B54}"/>
              </a:ext>
            </a:extLst>
          </p:cNvPr>
          <p:cNvSpPr txBox="1"/>
          <p:nvPr/>
        </p:nvSpPr>
        <p:spPr>
          <a:xfrm>
            <a:off x="1563746" y="5597776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1DD68-35C1-A470-97D3-30777C0CAA46}"/>
              </a:ext>
            </a:extLst>
          </p:cNvPr>
          <p:cNvSpPr txBox="1"/>
          <p:nvPr/>
        </p:nvSpPr>
        <p:spPr>
          <a:xfrm>
            <a:off x="420750" y="437313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0A317-11AF-51A8-1253-C214C67CE854}"/>
              </a:ext>
            </a:extLst>
          </p:cNvPr>
          <p:cNvSpPr txBox="1"/>
          <p:nvPr/>
        </p:nvSpPr>
        <p:spPr>
          <a:xfrm>
            <a:off x="2772058" y="434047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5EEAF-ED90-04FE-9176-22C34905D92A}"/>
              </a:ext>
            </a:extLst>
          </p:cNvPr>
          <p:cNvSpPr txBox="1"/>
          <p:nvPr/>
        </p:nvSpPr>
        <p:spPr>
          <a:xfrm>
            <a:off x="4506788" y="295100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FC4B-7C37-79CD-9409-C0811A8B707C}"/>
              </a:ext>
            </a:extLst>
          </p:cNvPr>
          <p:cNvSpPr txBox="1"/>
          <p:nvPr/>
        </p:nvSpPr>
        <p:spPr>
          <a:xfrm>
            <a:off x="4409242" y="5581447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6EB3-B2D2-0153-BFDA-BE506938D399}"/>
              </a:ext>
            </a:extLst>
          </p:cNvPr>
          <p:cNvSpPr txBox="1"/>
          <p:nvPr/>
        </p:nvSpPr>
        <p:spPr>
          <a:xfrm>
            <a:off x="3462190" y="435680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5AED0-AFBD-929F-7CBE-4B3EE2DD85A3}"/>
              </a:ext>
            </a:extLst>
          </p:cNvPr>
          <p:cNvSpPr txBox="1"/>
          <p:nvPr/>
        </p:nvSpPr>
        <p:spPr>
          <a:xfrm>
            <a:off x="5584898" y="432414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5488A-C25D-9B00-D58E-EA0649CD9F79}"/>
              </a:ext>
            </a:extLst>
          </p:cNvPr>
          <p:cNvSpPr txBox="1"/>
          <p:nvPr/>
        </p:nvSpPr>
        <p:spPr>
          <a:xfrm>
            <a:off x="7189117" y="290678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CF3AE-7ADB-D162-B2AF-15908CF532E9}"/>
              </a:ext>
            </a:extLst>
          </p:cNvPr>
          <p:cNvSpPr txBox="1"/>
          <p:nvPr/>
        </p:nvSpPr>
        <p:spPr>
          <a:xfrm>
            <a:off x="7304780" y="5561796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6E3D33-16D7-C392-8A77-F2F5C3E4FA48}"/>
              </a:ext>
            </a:extLst>
          </p:cNvPr>
          <p:cNvSpPr txBox="1"/>
          <p:nvPr/>
        </p:nvSpPr>
        <p:spPr>
          <a:xfrm>
            <a:off x="6291478" y="4312581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E04F4-0813-F43E-FE90-8D1F401BFFB8}"/>
              </a:ext>
            </a:extLst>
          </p:cNvPr>
          <p:cNvSpPr txBox="1"/>
          <p:nvPr/>
        </p:nvSpPr>
        <p:spPr>
          <a:xfrm>
            <a:off x="8234569" y="4279924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5494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6090-112F-3B70-B5B2-EFCBB9BD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Sagittal Coronal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0D69C-E1CF-C273-5FED-161654E2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7" y="2127201"/>
            <a:ext cx="4449504" cy="3535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53413-D939-B4AE-EBB6-5EE7CFDB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928" y="2493055"/>
            <a:ext cx="39116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8C358-4591-92A0-2F13-2F85EC6B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073" y="2327955"/>
            <a:ext cx="3073400" cy="364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ABEDEA-6B04-0232-5DDD-D1542318CDF3}"/>
              </a:ext>
            </a:extLst>
          </p:cNvPr>
          <p:cNvSpPr txBox="1"/>
          <p:nvPr/>
        </p:nvSpPr>
        <p:spPr>
          <a:xfrm>
            <a:off x="2200615" y="171500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98096-EEBF-97CC-32F7-65D215A7A898}"/>
              </a:ext>
            </a:extLst>
          </p:cNvPr>
          <p:cNvSpPr txBox="1"/>
          <p:nvPr/>
        </p:nvSpPr>
        <p:spPr>
          <a:xfrm>
            <a:off x="5852974" y="1709143"/>
            <a:ext cx="87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Sagittal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19CA9-D649-7177-A424-D809C61CDDBE}"/>
              </a:ext>
            </a:extLst>
          </p:cNvPr>
          <p:cNvSpPr txBox="1"/>
          <p:nvPr/>
        </p:nvSpPr>
        <p:spPr>
          <a:xfrm>
            <a:off x="9268482" y="1709143"/>
            <a:ext cx="91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Coronal</a:t>
            </a:r>
          </a:p>
        </p:txBody>
      </p:sp>
    </p:spTree>
    <p:extLst>
      <p:ext uri="{BB962C8B-B14F-4D97-AF65-F5344CB8AC3E}">
        <p14:creationId xmlns:p14="http://schemas.microsoft.com/office/powerpoint/2010/main" val="105487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E8054B-F141-8DB3-5C70-79194A5E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Imaging File Formats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BD7AC-2D8D-8AB9-532A-EC330E197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92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88EFD-7737-9625-670D-E113A722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Imaging File Formats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45F57-F2C9-C64A-3A80-2BDC4B45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8842"/>
            <a:ext cx="4877686" cy="32636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What needs to be stored in a medical image?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185017-AFE0-D124-838E-41BE346C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0310"/>
            <a:ext cx="4877686" cy="41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27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CEA1-3EB8-3904-2F8D-187A802E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Imaging 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D3D7-FFDF-E6E1-2C13-D2820D3B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646821" cy="4712313"/>
          </a:xfrm>
        </p:spPr>
        <p:txBody>
          <a:bodyPr/>
          <a:lstStyle/>
          <a:p>
            <a:r>
              <a:rPr lang="en-US" dirty="0"/>
              <a:t>JPEG / PNG / TIFF (not a medical imaging file format)</a:t>
            </a:r>
          </a:p>
          <a:p>
            <a:r>
              <a:rPr lang="en-US" dirty="0"/>
              <a:t>DICOM</a:t>
            </a:r>
          </a:p>
          <a:p>
            <a:r>
              <a:rPr lang="en-US" dirty="0"/>
              <a:t>NIFTI</a:t>
            </a:r>
          </a:p>
          <a:p>
            <a:r>
              <a:rPr lang="en-US" dirty="0"/>
              <a:t>MHA</a:t>
            </a:r>
          </a:p>
          <a:p>
            <a:r>
              <a:rPr lang="en-US" dirty="0"/>
              <a:t>MINC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A120A-B5F8-D6FD-3F1F-82C35012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703" y="2154621"/>
            <a:ext cx="7736393" cy="36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8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3FC0-9633-2BFE-5B30-35511147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/ PNG  / TIFF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AB4FA-F9D0-14BC-84FE-939DC5D4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257800" cy="4712313"/>
          </a:xfrm>
        </p:spPr>
        <p:txBody>
          <a:bodyPr/>
          <a:lstStyle/>
          <a:p>
            <a:r>
              <a:rPr lang="en-US" dirty="0"/>
              <a:t>JPEG image files</a:t>
            </a:r>
          </a:p>
          <a:p>
            <a:pPr lvl="1"/>
            <a:r>
              <a:rPr lang="en-US" dirty="0"/>
              <a:t>Most common file format available, digital photography</a:t>
            </a:r>
          </a:p>
          <a:p>
            <a:pPr lvl="1"/>
            <a:r>
              <a:rPr lang="en-US" dirty="0"/>
              <a:t>Lossy or lossless compression</a:t>
            </a:r>
          </a:p>
          <a:p>
            <a:pPr lvl="1"/>
            <a:r>
              <a:rPr lang="en-US" dirty="0"/>
              <a:t>Up to 10:1 compression</a:t>
            </a:r>
          </a:p>
          <a:p>
            <a:r>
              <a:rPr lang="en-US" dirty="0"/>
              <a:t>PNG</a:t>
            </a:r>
          </a:p>
          <a:p>
            <a:pPr lvl="1"/>
            <a:r>
              <a:rPr lang="en-US" dirty="0"/>
              <a:t>Raster file format </a:t>
            </a:r>
          </a:p>
          <a:p>
            <a:pPr lvl="1"/>
            <a:r>
              <a:rPr lang="en-US" dirty="0"/>
              <a:t>Supports lossless compression</a:t>
            </a:r>
          </a:p>
          <a:p>
            <a:pPr lvl="1"/>
            <a:r>
              <a:rPr lang="en-US" dirty="0"/>
              <a:t>Transparency </a:t>
            </a:r>
          </a:p>
          <a:p>
            <a:r>
              <a:rPr lang="en-US" dirty="0"/>
              <a:t>… and Others</a:t>
            </a:r>
          </a:p>
          <a:p>
            <a:pPr lvl="1"/>
            <a:r>
              <a:rPr lang="en-US" dirty="0"/>
              <a:t>GIF, BMP</a:t>
            </a:r>
          </a:p>
        </p:txBody>
      </p:sp>
    </p:spTree>
    <p:extLst>
      <p:ext uri="{BB962C8B-B14F-4D97-AF65-F5344CB8AC3E}">
        <p14:creationId xmlns:p14="http://schemas.microsoft.com/office/powerpoint/2010/main" val="246772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3FC0-9633-2BFE-5B30-35511147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/ PNG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AB4FA-F9D0-14BC-84FE-939DC5D4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494" y="2562727"/>
            <a:ext cx="8005011" cy="12633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Why are JPEG and PNG not good file formats to use for medical imaging?</a:t>
            </a:r>
          </a:p>
        </p:txBody>
      </p:sp>
    </p:spTree>
    <p:extLst>
      <p:ext uri="{BB962C8B-B14F-4D97-AF65-F5344CB8AC3E}">
        <p14:creationId xmlns:p14="http://schemas.microsoft.com/office/powerpoint/2010/main" val="1134553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3FC0-9633-2BFE-5B30-35511147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/ PNG / TIFF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EF6EF-0DA1-1DA5-59B0-B1AB3D64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96" y="1558773"/>
            <a:ext cx="5175050" cy="2715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3CB13-BB02-3237-0327-6C69B09A0D43}"/>
              </a:ext>
            </a:extLst>
          </p:cNvPr>
          <p:cNvSpPr txBox="1"/>
          <p:nvPr/>
        </p:nvSpPr>
        <p:spPr>
          <a:xfrm>
            <a:off x="1538297" y="4274605"/>
            <a:ext cx="2797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/wiki/JPEG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F3A79-C10F-4654-55DB-EFA82691127A}"/>
              </a:ext>
            </a:extLst>
          </p:cNvPr>
          <p:cNvSpPr txBox="1"/>
          <p:nvPr/>
        </p:nvSpPr>
        <p:spPr>
          <a:xfrm>
            <a:off x="6178750" y="1486582"/>
            <a:ext cx="5175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Missing context about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Missing scan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 voxel size or FOV information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D22229F-888A-F6E2-7BAC-817DC373827B}"/>
              </a:ext>
            </a:extLst>
          </p:cNvPr>
          <p:cNvSpPr/>
          <p:nvPr/>
        </p:nvSpPr>
        <p:spPr>
          <a:xfrm>
            <a:off x="2138145" y="5308480"/>
            <a:ext cx="8081210" cy="770165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Best to use other file formats for medical image </a:t>
            </a:r>
            <a:r>
              <a:rPr lang="en-US" sz="2400" b="1" dirty="0">
                <a:solidFill>
                  <a:srgbClr val="FFFF00"/>
                </a:solidFill>
              </a:rPr>
              <a:t>processing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5C4BDC-10E2-F983-AA81-3603F1CDD83D}"/>
              </a:ext>
            </a:extLst>
          </p:cNvPr>
          <p:cNvSpPr txBox="1"/>
          <p:nvPr/>
        </p:nvSpPr>
        <p:spPr>
          <a:xfrm>
            <a:off x="6096000" y="3720695"/>
            <a:ext cx="517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is scaled to be 0 to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… well, not necessarily for TIFF</a:t>
            </a:r>
          </a:p>
        </p:txBody>
      </p:sp>
    </p:spTree>
    <p:extLst>
      <p:ext uri="{BB962C8B-B14F-4D97-AF65-F5344CB8AC3E}">
        <p14:creationId xmlns:p14="http://schemas.microsoft.com/office/powerpoint/2010/main" val="543233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3CCD-FA74-E71A-8D2D-F58C3B32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05842-DAFA-9ADD-BCE5-AECC12479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4742829" cy="4712313"/>
          </a:xfrm>
        </p:spPr>
        <p:txBody>
          <a:bodyPr/>
          <a:lstStyle/>
          <a:p>
            <a:r>
              <a:rPr lang="en-US" dirty="0"/>
              <a:t>Medical imaging standard (Medical Imaging &amp; Technology Alliance)</a:t>
            </a:r>
          </a:p>
          <a:p>
            <a:r>
              <a:rPr lang="en-US" dirty="0"/>
              <a:t>Includes file format AND data exchange</a:t>
            </a:r>
          </a:p>
          <a:p>
            <a:r>
              <a:rPr lang="en-US" dirty="0"/>
              <a:t>“Part 5” alone is 154 pages of night time reading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0E073-B80B-0F77-1759-DF1CF156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29" y="1464649"/>
            <a:ext cx="6092275" cy="47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17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2B73-DC3A-409F-417D-0981D75C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DICOM Image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602BE-6BB3-81BC-98FB-3DA9E056F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10515600" cy="42864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DICOM stores 1 image per file</a:t>
            </a:r>
          </a:p>
          <a:p>
            <a:pPr lvl="1"/>
            <a:r>
              <a:rPr lang="en-US" dirty="0"/>
              <a:t>3D and 4D datasets are stored in a directory and can have 100s of files</a:t>
            </a:r>
          </a:p>
          <a:p>
            <a:r>
              <a:rPr lang="en-US" dirty="0"/>
              <a:t>Filenames are stored with a UID</a:t>
            </a:r>
          </a:p>
          <a:p>
            <a:r>
              <a:rPr lang="en-US" dirty="0"/>
              <a:t>Four levels of hierarchy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Patient</a:t>
            </a:r>
          </a:p>
          <a:p>
            <a:pPr lvl="2"/>
            <a:r>
              <a:rPr lang="en-US" dirty="0"/>
              <a:t>Information about the person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Study</a:t>
            </a:r>
          </a:p>
          <a:p>
            <a:pPr lvl="2"/>
            <a:r>
              <a:rPr lang="en-US" dirty="0"/>
              <a:t>Information about “today’s scan”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Series</a:t>
            </a:r>
          </a:p>
          <a:p>
            <a:pPr lvl="2"/>
            <a:r>
              <a:rPr lang="en-US" dirty="0"/>
              <a:t>A series is a single scan method (e.g., diffusion MRI scan)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Instance</a:t>
            </a:r>
          </a:p>
          <a:p>
            <a:pPr lvl="2"/>
            <a:r>
              <a:rPr lang="en-US" dirty="0"/>
              <a:t>The slice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AAE24-A8ED-09F2-A154-EC41D3EB64DC}"/>
              </a:ext>
            </a:extLst>
          </p:cNvPr>
          <p:cNvSpPr txBox="1"/>
          <p:nvPr/>
        </p:nvSpPr>
        <p:spPr>
          <a:xfrm>
            <a:off x="4854740" y="5777112"/>
            <a:ext cx="6960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/understanding-dicom-bce665e62b72</a:t>
            </a:r>
          </a:p>
        </p:txBody>
      </p:sp>
    </p:spTree>
    <p:extLst>
      <p:ext uri="{BB962C8B-B14F-4D97-AF65-F5344CB8AC3E}">
        <p14:creationId xmlns:p14="http://schemas.microsoft.com/office/powerpoint/2010/main" val="262983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5737-3C4C-F192-0F64-43DBF574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8B9B3-1FFF-B2F4-32BD-CF10B202E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25+ years in medical imaging (magnetic resonance imaging)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78;p16">
            <a:extLst>
              <a:ext uri="{FF2B5EF4-FFF2-40B4-BE49-F238E27FC236}">
                <a16:creationId xmlns:a16="http://schemas.microsoft.com/office/drawing/2014/main" id="{3275D44A-E237-6E96-A576-6C9D334FCB1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955" y="2403628"/>
            <a:ext cx="3434391" cy="8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9;p16">
            <a:extLst>
              <a:ext uri="{FF2B5EF4-FFF2-40B4-BE49-F238E27FC236}">
                <a16:creationId xmlns:a16="http://schemas.microsoft.com/office/drawing/2014/main" id="{AC1A1519-4ED5-3F5D-74D0-AF01849CAA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55" y="3521846"/>
            <a:ext cx="3548213" cy="14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0;p16">
            <a:extLst>
              <a:ext uri="{FF2B5EF4-FFF2-40B4-BE49-F238E27FC236}">
                <a16:creationId xmlns:a16="http://schemas.microsoft.com/office/drawing/2014/main" id="{310F54F1-D314-9D5C-4134-BE44F8FA86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032" y="2243787"/>
            <a:ext cx="3848543" cy="114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1;p16">
            <a:extLst>
              <a:ext uri="{FF2B5EF4-FFF2-40B4-BE49-F238E27FC236}">
                <a16:creationId xmlns:a16="http://schemas.microsoft.com/office/drawing/2014/main" id="{E23D56F7-6781-2C68-6426-860C04224B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316" y="3452684"/>
            <a:ext cx="3246816" cy="225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2;p16">
            <a:extLst>
              <a:ext uri="{FF2B5EF4-FFF2-40B4-BE49-F238E27FC236}">
                <a16:creationId xmlns:a16="http://schemas.microsoft.com/office/drawing/2014/main" id="{3A52D384-B952-C3D8-42E2-54B3061E20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7683" y="2403614"/>
            <a:ext cx="3465016" cy="83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3;p16">
            <a:extLst>
              <a:ext uri="{FF2B5EF4-FFF2-40B4-BE49-F238E27FC236}">
                <a16:creationId xmlns:a16="http://schemas.microsoft.com/office/drawing/2014/main" id="{8DA9B771-DCBC-1355-AAEF-942E538D588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7795" y="3388646"/>
            <a:ext cx="2764791" cy="194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092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9ECB-499D-63E7-3F1F-2D5CBF79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DICOM Image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479D5-8840-F5A7-56F5-FDAAD007B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10423358" cy="12544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field in the header has three parts:</a:t>
            </a:r>
          </a:p>
          <a:p>
            <a:pPr lvl="1"/>
            <a:r>
              <a:rPr lang="en-US" dirty="0"/>
              <a:t>Tag (a tuple of two values)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Value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625D21-EED7-A92D-D266-11813500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32" y="2719137"/>
            <a:ext cx="80518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C76B6-E06C-2230-268B-4AC83A893B5A}"/>
              </a:ext>
            </a:extLst>
          </p:cNvPr>
          <p:cNvSpPr txBox="1"/>
          <p:nvPr/>
        </p:nvSpPr>
        <p:spPr>
          <a:xfrm>
            <a:off x="6565900" y="5916863"/>
            <a:ext cx="5465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/understanding-dicom-bce665e62b72</a:t>
            </a:r>
          </a:p>
        </p:txBody>
      </p:sp>
    </p:spTree>
    <p:extLst>
      <p:ext uri="{BB962C8B-B14F-4D97-AF65-F5344CB8AC3E}">
        <p14:creationId xmlns:p14="http://schemas.microsoft.com/office/powerpoint/2010/main" val="3021546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5D250-0C6D-1022-FC6E-CF65BF48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DICOM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416F7-97FB-FFFC-2952-F9EE4D14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3035284"/>
            <a:ext cx="3256213" cy="2741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232AA-CC0B-39C1-AFF3-C0787B71D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1849"/>
            <a:ext cx="9016788" cy="1113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76165-EE22-7D15-53C0-C601EF77B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05" y="1521849"/>
            <a:ext cx="6801852" cy="46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9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D063-1BC3-4F1F-CEB1-27CE3798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DICOM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4C5D-7B5B-FFDA-F40D-F7FA5AE41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731042" cy="4712313"/>
          </a:xfrm>
        </p:spPr>
        <p:txBody>
          <a:bodyPr/>
          <a:lstStyle/>
          <a:p>
            <a:r>
              <a:rPr lang="en-US" dirty="0"/>
              <a:t>Data is stored in the attribute “</a:t>
            </a:r>
            <a:r>
              <a:rPr lang="en-US" dirty="0" err="1"/>
              <a:t>pixel_array</a:t>
            </a:r>
            <a:r>
              <a:rPr lang="en-US" dirty="0"/>
              <a:t>”</a:t>
            </a:r>
          </a:p>
          <a:p>
            <a:r>
              <a:rPr lang="en-US" dirty="0"/>
              <a:t>E.g., </a:t>
            </a:r>
          </a:p>
          <a:p>
            <a:pPr lvl="1"/>
            <a:r>
              <a:rPr lang="en-US" dirty="0" err="1"/>
              <a:t>dcm.pixel_array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E928B-CB08-1EA3-730B-766D77DA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99" y="1464650"/>
            <a:ext cx="4116321" cy="47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19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3DCC-6B68-8C1E-46F3-12999094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NIFTI (and Analyze)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2074-C70A-4C83-A95E-572CFA44F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10515600" cy="4501345"/>
          </a:xfrm>
        </p:spPr>
        <p:txBody>
          <a:bodyPr/>
          <a:lstStyle/>
          <a:p>
            <a:r>
              <a:rPr lang="en-US" dirty="0"/>
              <a:t>Started out as “Analyze” file format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hdr</a:t>
            </a:r>
            <a:r>
              <a:rPr lang="en-US" dirty="0"/>
              <a:t> and .</a:t>
            </a:r>
            <a:r>
              <a:rPr lang="en-US" dirty="0" err="1"/>
              <a:t>img</a:t>
            </a:r>
            <a:r>
              <a:rPr lang="en-US" dirty="0"/>
              <a:t> files separate</a:t>
            </a:r>
          </a:p>
          <a:p>
            <a:r>
              <a:rPr lang="en-US" dirty="0"/>
              <a:t>NIFTI format</a:t>
            </a:r>
          </a:p>
          <a:p>
            <a:pPr lvl="1"/>
            <a:r>
              <a:rPr lang="en-US" dirty="0"/>
              <a:t>Header and data in one file (“.</a:t>
            </a:r>
            <a:r>
              <a:rPr lang="en-US" dirty="0" err="1"/>
              <a:t>nii</a:t>
            </a:r>
            <a:r>
              <a:rPr lang="en-US" dirty="0"/>
              <a:t>” or “.</a:t>
            </a:r>
            <a:r>
              <a:rPr lang="en-US" dirty="0" err="1"/>
              <a:t>nii.gz</a:t>
            </a:r>
            <a:r>
              <a:rPr lang="en-US" dirty="0"/>
              <a:t>”)</a:t>
            </a:r>
          </a:p>
          <a:p>
            <a:r>
              <a:rPr lang="en-US" dirty="0"/>
              <a:t>348 byte header</a:t>
            </a:r>
          </a:p>
          <a:p>
            <a:r>
              <a:rPr lang="en-US" dirty="0"/>
              <a:t>4+ dimensions of data can be stored (including pixel “size”)</a:t>
            </a:r>
          </a:p>
          <a:p>
            <a:r>
              <a:rPr lang="en-US" dirty="0"/>
              <a:t>Complete set of data types (8 bit to 128 bit)</a:t>
            </a:r>
          </a:p>
          <a:p>
            <a:r>
              <a:rPr lang="en-US" dirty="0"/>
              <a:t>Affine coordinate definitions relating voxel index to real world spatial index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2B723-E92C-341A-1C06-6200A641E669}"/>
              </a:ext>
            </a:extLst>
          </p:cNvPr>
          <p:cNvSpPr txBox="1"/>
          <p:nvPr/>
        </p:nvSpPr>
        <p:spPr>
          <a:xfrm>
            <a:off x="8223584" y="5965995"/>
            <a:ext cx="338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nifti.nimh.nih.gov</a:t>
            </a:r>
            <a:r>
              <a:rPr lang="en-US" dirty="0"/>
              <a:t>/nifti-1</a:t>
            </a:r>
          </a:p>
        </p:txBody>
      </p:sp>
    </p:spTree>
    <p:extLst>
      <p:ext uri="{BB962C8B-B14F-4D97-AF65-F5344CB8AC3E}">
        <p14:creationId xmlns:p14="http://schemas.microsoft.com/office/powerpoint/2010/main" val="3650627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2E02-42D7-58B5-20C8-48623A2F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36C9-DE89-A71E-5D60-1DDF9673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MHA</a:t>
            </a:r>
          </a:p>
          <a:p>
            <a:pPr lvl="1"/>
            <a:r>
              <a:rPr lang="en-US" dirty="0"/>
              <a:t>Associated with ITK </a:t>
            </a:r>
          </a:p>
          <a:p>
            <a:pPr lvl="1"/>
            <a:r>
              <a:rPr lang="en-US" dirty="0"/>
              <a:t>Stores information when processed (e.g., registration or segmentation) through ITK</a:t>
            </a:r>
          </a:p>
          <a:p>
            <a:pPr lvl="1"/>
            <a:r>
              <a:rPr lang="en-US" dirty="0"/>
              <a:t>Use “pip install </a:t>
            </a:r>
            <a:r>
              <a:rPr lang="en-US" dirty="0" err="1"/>
              <a:t>medpy</a:t>
            </a:r>
            <a:r>
              <a:rPr lang="en-US" dirty="0"/>
              <a:t>” to read MHA files in Python</a:t>
            </a:r>
          </a:p>
          <a:p>
            <a:r>
              <a:rPr lang="en-US" dirty="0"/>
              <a:t>MINC</a:t>
            </a:r>
          </a:p>
          <a:p>
            <a:pPr lvl="1"/>
            <a:r>
              <a:rPr lang="en-US" dirty="0"/>
              <a:t>Medical Image </a:t>
            </a:r>
            <a:r>
              <a:rPr lang="en-US" dirty="0" err="1"/>
              <a:t>NetCDF</a:t>
            </a:r>
            <a:r>
              <a:rPr lang="en-US" dirty="0"/>
              <a:t> out of McGill</a:t>
            </a:r>
          </a:p>
          <a:p>
            <a:pPr lvl="1"/>
            <a:r>
              <a:rPr lang="en-US" dirty="0"/>
              <a:t>“.</a:t>
            </a:r>
            <a:r>
              <a:rPr lang="en-US" dirty="0" err="1"/>
              <a:t>mnc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www.mcgill.ca</a:t>
            </a:r>
            <a:r>
              <a:rPr lang="en-US" dirty="0"/>
              <a:t>/</a:t>
            </a:r>
            <a:r>
              <a:rPr lang="en-US" dirty="0" err="1"/>
              <a:t>bic</a:t>
            </a:r>
            <a:r>
              <a:rPr lang="en-US" dirty="0"/>
              <a:t>/software/</a:t>
            </a:r>
            <a:r>
              <a:rPr lang="en-US" dirty="0" err="1"/>
              <a:t>minc</a:t>
            </a:r>
            <a:endParaRPr lang="en-US" dirty="0"/>
          </a:p>
          <a:p>
            <a:r>
              <a:rPr lang="en-US" dirty="0"/>
              <a:t>AFNI</a:t>
            </a:r>
          </a:p>
          <a:p>
            <a:pPr lvl="1"/>
            <a:r>
              <a:rPr lang="en-US" dirty="0"/>
              <a:t>“.</a:t>
            </a:r>
            <a:r>
              <a:rPr lang="en-US" dirty="0" err="1"/>
              <a:t>brik</a:t>
            </a:r>
            <a:r>
              <a:rPr lang="en-US" dirty="0"/>
              <a:t>”  file format used primarily with AFNI software</a:t>
            </a:r>
          </a:p>
        </p:txBody>
      </p:sp>
    </p:spTree>
    <p:extLst>
      <p:ext uri="{BB962C8B-B14F-4D97-AF65-F5344CB8AC3E}">
        <p14:creationId xmlns:p14="http://schemas.microsoft.com/office/powerpoint/2010/main" val="114695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DBAF-A8E9-508D-10AB-8608FD0F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Software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97038-2D07-42DD-705E-2D2C8D535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3" y="1511561"/>
            <a:ext cx="4518329" cy="2634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61013-9FAF-6FA0-E756-ACC0CD7D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65" y="4313890"/>
            <a:ext cx="7772400" cy="2384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AE2AC-B74D-359B-5A7D-CB15DA954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804" y="1538105"/>
            <a:ext cx="5260910" cy="201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E0DE8-62C5-A2BC-86CA-4E17C6452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165" y="3718063"/>
            <a:ext cx="5359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7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D99B2-3C6E-7FAE-1F6F-2DB8B7D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Python…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9BF50-ABC7-04AA-51D3-8CFCC632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2" y="1403269"/>
            <a:ext cx="4639407" cy="5278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64437-E986-58F4-CA5F-ED218A72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3269"/>
            <a:ext cx="4938662" cy="54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0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7CFF-D42D-4087-199A-04EFE84A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NIFTI Data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316A8-DFCD-9D30-9558-1C2936F02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069" y="1464650"/>
            <a:ext cx="4294309" cy="4712313"/>
          </a:xfrm>
        </p:spPr>
        <p:txBody>
          <a:bodyPr/>
          <a:lstStyle/>
          <a:p>
            <a:r>
              <a:rPr lang="en-US" dirty="0"/>
              <a:t>Three things needed when saving: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Affine matrix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endParaRPr lang="en-US" dirty="0"/>
          </a:p>
          <a:p>
            <a:r>
              <a:rPr lang="en-US" dirty="0"/>
              <a:t>Affine matrix defines the mm to pixel scale and orientation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EBEE4-E72B-057E-BAB2-35D92600536E}"/>
              </a:ext>
            </a:extLst>
          </p:cNvPr>
          <p:cNvSpPr txBox="1"/>
          <p:nvPr/>
        </p:nvSpPr>
        <p:spPr>
          <a:xfrm>
            <a:off x="5068033" y="1997839"/>
            <a:ext cx="75196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Get the real, </a:t>
            </a:r>
            <a:r>
              <a:rPr lang="en-US" dirty="0" err="1"/>
              <a:t>corrrect</a:t>
            </a:r>
            <a:r>
              <a:rPr lang="en-US" dirty="0"/>
              <a:t> affine matrix from the PVP NIFTI </a:t>
            </a:r>
            <a:r>
              <a:rPr lang="en-US" dirty="0" err="1"/>
              <a:t>filen</a:t>
            </a:r>
            <a:r>
              <a:rPr lang="en-US" dirty="0"/>
              <a:t> = </a:t>
            </a:r>
            <a:r>
              <a:rPr lang="en-US" dirty="0" err="1"/>
              <a:t>nib.load</a:t>
            </a:r>
            <a:r>
              <a:rPr lang="en-US" dirty="0"/>
              <a:t>('</a:t>
            </a:r>
            <a:r>
              <a:rPr lang="en-US" dirty="0" err="1"/>
              <a:t>filename_pvp_nifti_from_dicom.nii.gz</a:t>
            </a:r>
            <a:r>
              <a:rPr lang="en-US" dirty="0"/>
              <a:t>’)</a:t>
            </a:r>
          </a:p>
          <a:p>
            <a:r>
              <a:rPr lang="en-US" dirty="0"/>
              <a:t>data = </a:t>
            </a:r>
            <a:r>
              <a:rPr lang="en-US" dirty="0" err="1"/>
              <a:t>n.get_fdata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Save the data with the correct affine matrix as a NIFTI file.</a:t>
            </a:r>
          </a:p>
          <a:p>
            <a:r>
              <a:rPr lang="en-US" dirty="0" err="1"/>
              <a:t>new_nifti_data</a:t>
            </a:r>
            <a:r>
              <a:rPr lang="en-US" dirty="0"/>
              <a:t> = nib.Nifti2Image(data, </a:t>
            </a:r>
          </a:p>
          <a:p>
            <a:r>
              <a:rPr lang="en-US" dirty="0"/>
              <a:t>							affine=</a:t>
            </a:r>
            <a:r>
              <a:rPr lang="en-US" dirty="0" err="1"/>
              <a:t>n.affine</a:t>
            </a:r>
            <a:r>
              <a:rPr lang="en-US" dirty="0"/>
              <a:t>,</a:t>
            </a:r>
          </a:p>
          <a:p>
            <a:r>
              <a:rPr lang="en-US" dirty="0"/>
              <a:t>							header=</a:t>
            </a:r>
            <a:r>
              <a:rPr lang="en-US" dirty="0" err="1"/>
              <a:t>n.header</a:t>
            </a:r>
            <a:r>
              <a:rPr lang="en-US" dirty="0"/>
              <a:t>)</a:t>
            </a:r>
          </a:p>
          <a:p>
            <a:r>
              <a:rPr lang="en-US" dirty="0" err="1"/>
              <a:t>new_nifit_data.save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1925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67CA2E-685C-4BCD-2511-8CFC4BF36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Image Processing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89BC4-4E85-555B-F9F7-31C6B544D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4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36758-2A3E-ADA4-AF2E-C3FB351A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MIPAV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FF45D1-A62E-1AFF-F197-DBC2B1FF3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1"/>
            <a:ext cx="4763814" cy="4202224"/>
          </a:xfrm>
        </p:spPr>
        <p:txBody>
          <a:bodyPr/>
          <a:lstStyle/>
          <a:p>
            <a:r>
              <a:rPr lang="en-US" dirty="0"/>
              <a:t>MIPAV is a free visualization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A8D89-9D4C-5E28-0D02-1F74ED08FBE4}"/>
              </a:ext>
            </a:extLst>
          </p:cNvPr>
          <p:cNvSpPr txBox="1"/>
          <p:nvPr/>
        </p:nvSpPr>
        <p:spPr>
          <a:xfrm>
            <a:off x="8807669" y="5825240"/>
            <a:ext cx="3032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mipav.cit.nih.gov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4F56-80FE-1C6B-C0EA-94EF99B8A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806" y="1464650"/>
            <a:ext cx="5895205" cy="42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3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70AB-76A6-B0B8-6554-FB7573FE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67A08-3153-46A7-236F-651DBFEE4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Regions of the Body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File Formats</a:t>
            </a:r>
          </a:p>
          <a:p>
            <a:r>
              <a:rPr lang="en-US" dirty="0"/>
              <a:t>Processing Software</a:t>
            </a:r>
          </a:p>
          <a:p>
            <a:r>
              <a:rPr lang="en-US" dirty="0"/>
              <a:t>Signal, Noise, and Artifact</a:t>
            </a:r>
          </a:p>
          <a:p>
            <a:r>
              <a:rPr lang="en-US" dirty="0"/>
              <a:t>Signal Scaling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Registration / Alignment</a:t>
            </a:r>
          </a:p>
          <a:p>
            <a:r>
              <a:rPr lang="en-US" dirty="0"/>
              <a:t>Data Augmentation (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1D3CE0-F561-33EB-CF0B-819AA593D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75" y="1611409"/>
            <a:ext cx="4643770" cy="398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72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A631-EA06-E298-3F7B-48A248EC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ImageJ/FIJI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1FFA6-B689-3D44-59C1-83DA36DB4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4852737" cy="4394729"/>
          </a:xfrm>
        </p:spPr>
        <p:txBody>
          <a:bodyPr/>
          <a:lstStyle/>
          <a:p>
            <a:r>
              <a:rPr lang="en-US" dirty="0"/>
              <a:t>Free Java based visualization and quantitative processing 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880DE-DC03-610E-4D76-7B1A88D4DE6F}"/>
              </a:ext>
            </a:extLst>
          </p:cNvPr>
          <p:cNvSpPr txBox="1"/>
          <p:nvPr/>
        </p:nvSpPr>
        <p:spPr>
          <a:xfrm>
            <a:off x="8221579" y="5992297"/>
            <a:ext cx="3384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imagej.net</a:t>
            </a:r>
            <a:r>
              <a:rPr lang="en-US" dirty="0"/>
              <a:t>/software/</a:t>
            </a:r>
            <a:r>
              <a:rPr lang="en-US" dirty="0" err="1"/>
              <a:t>fiji</a:t>
            </a:r>
            <a:r>
              <a:rPr lang="en-US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97751-E78A-3BF6-4D25-628EB320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225" y="1464650"/>
            <a:ext cx="5669548" cy="42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3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3E6A-8B3A-87D1-0A4F-1B65327A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9F7F9-87CB-6289-998F-4FA51FA3F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021179" cy="4406761"/>
          </a:xfrm>
        </p:spPr>
        <p:txBody>
          <a:bodyPr/>
          <a:lstStyle/>
          <a:p>
            <a:r>
              <a:rPr lang="en-US" dirty="0"/>
              <a:t>Free visualization software based on ITK (Insight Toolkit)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087D1-45B9-C5FE-4010-3EF3D5F5AFC6}"/>
              </a:ext>
            </a:extLst>
          </p:cNvPr>
          <p:cNvSpPr txBox="1"/>
          <p:nvPr/>
        </p:nvSpPr>
        <p:spPr>
          <a:xfrm>
            <a:off x="3982452" y="5992297"/>
            <a:ext cx="7471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www.mitk.org</a:t>
            </a:r>
            <a:r>
              <a:rPr lang="en-US" dirty="0"/>
              <a:t>/wiki/</a:t>
            </a:r>
            <a:r>
              <a:rPr lang="en-US" dirty="0" err="1"/>
              <a:t>The_Medical_Imaging_Interaction_Toolkit</a:t>
            </a:r>
            <a:r>
              <a:rPr lang="en-US" dirty="0"/>
              <a:t>_(MITK)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AA652-8D6F-E06A-B246-36954795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74" y="1934791"/>
            <a:ext cx="5638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8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25C9-037E-C516-0B51-5AD13542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Slicer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965E-A9BD-9B2C-27CE-E566D873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257800" cy="4394729"/>
          </a:xfrm>
        </p:spPr>
        <p:txBody>
          <a:bodyPr/>
          <a:lstStyle/>
          <a:p>
            <a:r>
              <a:rPr lang="en-US" dirty="0"/>
              <a:t>Free software for medical image visualization and processing</a:t>
            </a:r>
          </a:p>
          <a:p>
            <a:r>
              <a:rPr lang="en-US" dirty="0"/>
              <a:t>Python API to extend the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B1CB5-D730-B65E-E068-C383EFD43BE2}"/>
              </a:ext>
            </a:extLst>
          </p:cNvPr>
          <p:cNvSpPr txBox="1"/>
          <p:nvPr/>
        </p:nvSpPr>
        <p:spPr>
          <a:xfrm>
            <a:off x="9049752" y="5992297"/>
            <a:ext cx="2304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www.slicer.org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96DB0-F8D7-D4BA-BCCE-9DDEA78A2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089" y="2381014"/>
            <a:ext cx="5333734" cy="26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1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E6E9-EAB2-CDA0-8C29-EC75D057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A39C2-0AA7-96B0-C6CF-E08D3ED8A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BrainVoyager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www.brainvoyager.com</a:t>
            </a:r>
            <a:r>
              <a:rPr lang="en-US" dirty="0"/>
              <a:t>/</a:t>
            </a:r>
          </a:p>
          <a:p>
            <a:r>
              <a:rPr lang="en-US" dirty="0"/>
              <a:t>FSL   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https://fsl.fmrib.ox.ac.uk/fsl/fslwiki/</a:t>
            </a:r>
            <a:endParaRPr lang="en-US" dirty="0"/>
          </a:p>
          <a:p>
            <a:pPr lvl="1"/>
            <a:r>
              <a:rPr lang="en-US" dirty="0"/>
              <a:t>Good image registration program</a:t>
            </a:r>
          </a:p>
          <a:p>
            <a:r>
              <a:rPr lang="en-US" dirty="0"/>
              <a:t>SPM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www.fil.ion.ucl.ac.uk</a:t>
            </a:r>
            <a:r>
              <a:rPr lang="en-US" dirty="0"/>
              <a:t>/</a:t>
            </a:r>
            <a:r>
              <a:rPr lang="en-US" dirty="0" err="1"/>
              <a:t>spm</a:t>
            </a:r>
            <a:r>
              <a:rPr lang="en-US" dirty="0"/>
              <a:t>/</a:t>
            </a:r>
          </a:p>
          <a:p>
            <a:r>
              <a:rPr lang="en-US" dirty="0"/>
              <a:t>AFNI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afni.nimh.nih.gov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9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98E61-56CB-74FB-1F41-6A2B2A3B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A3E23-B36C-1D56-FD5E-54EDF31A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70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97A171-E163-439A-FE68-CA682D40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Signal?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50D185-C9B7-55EB-C436-F5DDACDF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1570029"/>
            <a:ext cx="5407026" cy="45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9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E479-8A2B-625F-B2D8-EABC4975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03E72-D44A-148F-3271-5CA94D441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644" y="1464650"/>
                <a:ext cx="5483086" cy="471231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Signal is the average pixel intensity in a region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where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is the signal intensity at (</a:t>
                </a:r>
                <a:r>
                  <a:rPr lang="en-US" dirty="0" err="1"/>
                  <a:t>x,y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White matter mean signal is 763.6 </a:t>
                </a:r>
              </a:p>
              <a:p>
                <a:pPr marL="0" indent="0">
                  <a:buNone/>
                </a:pPr>
                <a:r>
                  <a:rPr lang="en-US" dirty="0"/>
                  <a:t>… or 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=763.6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=763.6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(Not 763.6476475675677, why?)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03E72-D44A-148F-3271-5CA94D441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644" y="1464650"/>
                <a:ext cx="5483086" cy="4712313"/>
              </a:xfrm>
              <a:blipFill>
                <a:blip r:embed="rId2"/>
                <a:stretch>
                  <a:fillRect l="-1155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203F920-9987-AF9E-1B71-A531938A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0" y="1464650"/>
            <a:ext cx="5637213" cy="4799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CD4AE9-8403-9715-7635-3D240AB23EE3}"/>
                  </a:ext>
                </a:extLst>
              </p:cNvPr>
              <p:cNvSpPr txBox="1"/>
              <p:nvPr/>
            </p:nvSpPr>
            <p:spPr>
              <a:xfrm>
                <a:off x="1470010" y="1808922"/>
                <a:ext cx="3150734" cy="938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𝑒𝑔𝑖𝑜𝑛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CD4AE9-8403-9715-7635-3D240AB23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010" y="1808922"/>
                <a:ext cx="3150734" cy="938334"/>
              </a:xfrm>
              <a:prstGeom prst="rect">
                <a:avLst/>
              </a:prstGeom>
              <a:blipFill>
                <a:blip r:embed="rId4"/>
                <a:stretch>
                  <a:fillRect l="-803" t="-141333" r="-2410" b="-18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68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D125-E046-0D7B-ACC1-1C00AFA7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vs Artifact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1C7FD-9DBF-AD4B-36B2-8FEC8758E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66" y="1464650"/>
            <a:ext cx="5260858" cy="4712313"/>
          </a:xfrm>
        </p:spPr>
        <p:txBody>
          <a:bodyPr>
            <a:normAutofit/>
          </a:bodyPr>
          <a:lstStyle/>
          <a:p>
            <a:r>
              <a:rPr lang="en-US" dirty="0"/>
              <a:t>Noise</a:t>
            </a:r>
          </a:p>
          <a:p>
            <a:pPr lvl="1"/>
            <a:r>
              <a:rPr lang="en-US" dirty="0"/>
              <a:t>contributions to a measured signal due to random processes</a:t>
            </a:r>
          </a:p>
          <a:p>
            <a:pPr lvl="1"/>
            <a:r>
              <a:rPr lang="en-US" dirty="0"/>
              <a:t>contributions are of statistical nature and do not carry any information about the signal</a:t>
            </a:r>
          </a:p>
          <a:p>
            <a:r>
              <a:rPr lang="en-US" dirty="0"/>
              <a:t>Artifact</a:t>
            </a:r>
          </a:p>
          <a:p>
            <a:pPr lvl="1"/>
            <a:r>
              <a:rPr lang="en-US" dirty="0"/>
              <a:t>part of the contents of an image that does not have a counterpart in the physical object being imaged; an artifact can appear as false 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035AF-AEA7-C34E-C792-9EE182BD1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9"/>
          <a:stretch/>
        </p:blipFill>
        <p:spPr>
          <a:xfrm>
            <a:off x="6264613" y="1461970"/>
            <a:ext cx="5175022" cy="4542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03A5E-BE36-1BD4-A897-0FCA4E8FC9E2}"/>
              </a:ext>
            </a:extLst>
          </p:cNvPr>
          <p:cNvSpPr txBox="1"/>
          <p:nvPr/>
        </p:nvSpPr>
        <p:spPr>
          <a:xfrm>
            <a:off x="7620000" y="6054383"/>
            <a:ext cx="4041913" cy="317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"Computed Tomography" by Willi A. </a:t>
            </a:r>
            <a:r>
              <a:rPr lang="en-US" sz="1400" b="0" i="0" dirty="0" err="1">
                <a:effectLst/>
                <a:latin typeface="-apple-system"/>
              </a:rPr>
              <a:t>Kalender</a:t>
            </a:r>
            <a:r>
              <a:rPr lang="en-US" sz="1400" b="0" i="0" dirty="0">
                <a:effectLst/>
                <a:latin typeface="-apple-system"/>
              </a:rPr>
              <a:t>, 2011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071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0723-BC56-FEFA-3E1B-CB2CAB4F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Noise in an Image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F281-C9DA-6DB8-C5FC-F5E92CA46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96"/>
            <a:ext cx="5146964" cy="443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contributes to the standard deviation of the signal in a region?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Noise in acquisition of the image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Artifacts in the image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Tissue heterogeneity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79CD7-2E5B-883E-1BBA-70E1C01E7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0"/>
          <a:stretch/>
        </p:blipFill>
        <p:spPr>
          <a:xfrm>
            <a:off x="6448926" y="1646690"/>
            <a:ext cx="4780548" cy="41955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101B453-8F2F-C9D8-E5E9-46DE17BF6F0C}"/>
              </a:ext>
            </a:extLst>
          </p:cNvPr>
          <p:cNvSpPr/>
          <p:nvPr/>
        </p:nvSpPr>
        <p:spPr>
          <a:xfrm>
            <a:off x="6866021" y="4090737"/>
            <a:ext cx="1026695" cy="834189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71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5DF1-25D6-18A4-FBB1-217A85E8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to Noise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4A5F-D7D5-B615-1FF9-F5D75F336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2470"/>
            <a:ext cx="5257800" cy="3314493"/>
          </a:xfrm>
        </p:spPr>
        <p:txBody>
          <a:bodyPr/>
          <a:lstStyle/>
          <a:p>
            <a:r>
              <a:rPr lang="en-US" dirty="0"/>
              <a:t>Can we calculate an SNR in the tissue?</a:t>
            </a:r>
          </a:p>
          <a:p>
            <a:endParaRPr lang="en-US" dirty="0"/>
          </a:p>
          <a:p>
            <a:r>
              <a:rPr lang="en-US" dirty="0"/>
              <a:t>Well, it is difficult…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C59D0-3D49-C6B8-63F6-705E4875F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9"/>
          <a:stretch/>
        </p:blipFill>
        <p:spPr>
          <a:xfrm>
            <a:off x="6264613" y="1461970"/>
            <a:ext cx="5175022" cy="45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1892F-1A3D-A455-D6B7-53C997AD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 of the Body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BE138-C0EE-27F1-D702-508EBA46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Whole-Body Imaging: From Head to Toe">
            <a:extLst>
              <a:ext uri="{FF2B5EF4-FFF2-40B4-BE49-F238E27FC236}">
                <a16:creationId xmlns:a16="http://schemas.microsoft.com/office/drawing/2014/main" id="{39EE4169-4183-51C9-D9B5-59556CBE2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4" b="14993"/>
          <a:stretch/>
        </p:blipFill>
        <p:spPr bwMode="auto">
          <a:xfrm>
            <a:off x="2308997" y="768350"/>
            <a:ext cx="7747000" cy="231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013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2F0605-FDC4-D151-B8C6-86F28EE4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Scaling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F33027-DB4F-C054-2C0E-B7AB78396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60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6DC83-219F-8AF5-2B8F-52D26FC2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73F08-B6F5-78A4-AECD-4881B060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27" y="1531088"/>
            <a:ext cx="10374116" cy="380213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78557F-AEBF-4F46-EC61-BDCCDE6F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852" y="1818130"/>
            <a:ext cx="2790702" cy="936945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np.min</a:t>
            </a:r>
            <a:r>
              <a:rPr lang="en-US" sz="1800" dirty="0">
                <a:solidFill>
                  <a:schemeClr val="bg1"/>
                </a:solidFill>
              </a:rPr>
              <a:t>(image) = -1024.0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np.max</a:t>
            </a:r>
            <a:r>
              <a:rPr lang="en-US" sz="1800" dirty="0">
                <a:solidFill>
                  <a:schemeClr val="bg1"/>
                </a:solidFill>
              </a:rPr>
              <a:t>(image) = 1245.0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DD2C2-802A-7D40-3E0E-91F58B415824}"/>
              </a:ext>
            </a:extLst>
          </p:cNvPr>
          <p:cNvSpPr txBox="1"/>
          <p:nvPr/>
        </p:nvSpPr>
        <p:spPr>
          <a:xfrm>
            <a:off x="3277589" y="5558028"/>
            <a:ext cx="5258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range of signal in the image?</a:t>
            </a:r>
          </a:p>
        </p:txBody>
      </p:sp>
    </p:spTree>
    <p:extLst>
      <p:ext uri="{BB962C8B-B14F-4D97-AF65-F5344CB8AC3E}">
        <p14:creationId xmlns:p14="http://schemas.microsoft.com/office/powerpoint/2010/main" val="1830241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6E7CE-6652-4C26-E03E-BA9A369B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80AA96-F3D4-D383-9172-CA5E39CE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74D39-6A5D-25F0-CE6D-CD3AED26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27" y="1531088"/>
            <a:ext cx="10374116" cy="38021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5157-3DF7-1D5E-6342-5E7C01D8A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70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6DC83-219F-8AF5-2B8F-52D26FC2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Scaled – Min/Max to 0/1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65DE-D4C6-D685-8E1A-8963001D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48" y="1484897"/>
            <a:ext cx="10407752" cy="3848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A9D60B-59DB-268E-07A9-914F7BF1752A}"/>
                  </a:ext>
                </a:extLst>
              </p:cNvPr>
              <p:cNvSpPr txBox="1"/>
              <p:nvPr/>
            </p:nvSpPr>
            <p:spPr>
              <a:xfrm>
                <a:off x="3815889" y="5426438"/>
                <a:ext cx="385227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A9D60B-59DB-268E-07A9-914F7BF17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889" y="5426438"/>
                <a:ext cx="3852273" cy="782265"/>
              </a:xfrm>
              <a:prstGeom prst="rect">
                <a:avLst/>
              </a:prstGeom>
              <a:blipFill>
                <a:blip r:embed="rId3"/>
                <a:stretch>
                  <a:fillRect l="-1316" t="-4839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325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4BD6-8187-2CAC-9541-FB76C753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Normalization vs Standardization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B5C3E2-6AE0-6557-800D-3CC1FD756AAB}"/>
                  </a:ext>
                </a:extLst>
              </p:cNvPr>
              <p:cNvSpPr txBox="1"/>
              <p:nvPr/>
            </p:nvSpPr>
            <p:spPr>
              <a:xfrm>
                <a:off x="283123" y="1508607"/>
                <a:ext cx="289034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B5C3E2-6AE0-6557-800D-3CC1FD75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23" y="1508607"/>
                <a:ext cx="2890343" cy="586699"/>
              </a:xfrm>
              <a:prstGeom prst="rect">
                <a:avLst/>
              </a:prstGeom>
              <a:blipFill>
                <a:blip r:embed="rId2"/>
                <a:stretch>
                  <a:fillRect l="-1310" t="-416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AEAE25-40CF-188E-0CBB-01C4505A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88" y="1446463"/>
            <a:ext cx="7561895" cy="416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4E929-53DE-92FB-F07B-08303875B73D}"/>
                  </a:ext>
                </a:extLst>
              </p:cNvPr>
              <p:cNvSpPr txBox="1"/>
              <p:nvPr/>
            </p:nvSpPr>
            <p:spPr>
              <a:xfrm>
                <a:off x="110015" y="3602024"/>
                <a:ext cx="3169265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𝑠𝑡𝑎𝑛𝑑𝑎𝑟𝑑𝑖𝑧𝑒𝑑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4E929-53DE-92FB-F07B-08303875B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5" y="3602024"/>
                <a:ext cx="3169265" cy="586699"/>
              </a:xfrm>
              <a:prstGeom prst="rect">
                <a:avLst/>
              </a:prstGeom>
              <a:blipFill>
                <a:blip r:embed="rId4"/>
                <a:stretch>
                  <a:fillRect l="-1195" t="-4255" r="-1992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C4F4-E8BF-CF03-A351-B49E380097D4}"/>
                  </a:ext>
                </a:extLst>
              </p:cNvPr>
              <p:cNvSpPr txBox="1"/>
              <p:nvPr/>
            </p:nvSpPr>
            <p:spPr>
              <a:xfrm>
                <a:off x="298417" y="2624262"/>
                <a:ext cx="2807756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99.9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C4F4-E8BF-CF03-A351-B49E38009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7" y="2624262"/>
                <a:ext cx="2807756" cy="586699"/>
              </a:xfrm>
              <a:prstGeom prst="rect">
                <a:avLst/>
              </a:prstGeom>
              <a:blipFill>
                <a:blip r:embed="rId5"/>
                <a:stretch>
                  <a:fillRect l="-1351" t="-4255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33493A-1AB5-BC23-0D5B-8AAEB63E1A8F}"/>
              </a:ext>
            </a:extLst>
          </p:cNvPr>
          <p:cNvSpPr txBox="1"/>
          <p:nvPr/>
        </p:nvSpPr>
        <p:spPr>
          <a:xfrm>
            <a:off x="2588308" y="5694349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dd_norm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(dd -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np.min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(dd)) /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np.max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(dd) -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np.min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(dd))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dd_perc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np.clip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((dd -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np.percentile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(dd, 0.1)) /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np.percentile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(dd, 99.9) -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np.percentile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(dd, 0.1)), 0, 1)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dd_std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(dd -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(dd)) /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np.std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(dd)</a:t>
            </a:r>
          </a:p>
        </p:txBody>
      </p:sp>
    </p:spTree>
    <p:extLst>
      <p:ext uri="{BB962C8B-B14F-4D97-AF65-F5344CB8AC3E}">
        <p14:creationId xmlns:p14="http://schemas.microsoft.com/office/powerpoint/2010/main" val="2050216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4BD6-8187-2CAC-9541-FB76C753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Normalization vs Standardization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B5C3E2-6AE0-6557-800D-3CC1FD756AAB}"/>
                  </a:ext>
                </a:extLst>
              </p:cNvPr>
              <p:cNvSpPr txBox="1"/>
              <p:nvPr/>
            </p:nvSpPr>
            <p:spPr>
              <a:xfrm>
                <a:off x="409247" y="2019996"/>
                <a:ext cx="289034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B5C3E2-6AE0-6557-800D-3CC1FD75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7" y="2019996"/>
                <a:ext cx="2890343" cy="586699"/>
              </a:xfrm>
              <a:prstGeom prst="rect">
                <a:avLst/>
              </a:prstGeom>
              <a:blipFill>
                <a:blip r:embed="rId2"/>
                <a:stretch>
                  <a:fillRect l="-1316" t="-416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4E929-53DE-92FB-F07B-08303875B73D}"/>
                  </a:ext>
                </a:extLst>
              </p:cNvPr>
              <p:cNvSpPr txBox="1"/>
              <p:nvPr/>
            </p:nvSpPr>
            <p:spPr>
              <a:xfrm>
                <a:off x="236139" y="4113413"/>
                <a:ext cx="3169265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𝑠𝑡𝑎𝑛𝑑𝑎𝑟𝑑𝑖𝑧𝑒𝑑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4E929-53DE-92FB-F07B-08303875B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39" y="4113413"/>
                <a:ext cx="3169265" cy="586699"/>
              </a:xfrm>
              <a:prstGeom prst="rect">
                <a:avLst/>
              </a:prstGeom>
              <a:blipFill>
                <a:blip r:embed="rId3"/>
                <a:stretch>
                  <a:fillRect l="-1195" t="-6383" r="-1992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C4F4-E8BF-CF03-A351-B49E380097D4}"/>
                  </a:ext>
                </a:extLst>
              </p:cNvPr>
              <p:cNvSpPr txBox="1"/>
              <p:nvPr/>
            </p:nvSpPr>
            <p:spPr>
              <a:xfrm>
                <a:off x="424541" y="3135651"/>
                <a:ext cx="2807756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99.9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39C4F4-E8BF-CF03-A351-B49E38009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1" y="3135651"/>
                <a:ext cx="2807756" cy="586699"/>
              </a:xfrm>
              <a:prstGeom prst="rect">
                <a:avLst/>
              </a:prstGeom>
              <a:blipFill>
                <a:blip r:embed="rId4"/>
                <a:stretch>
                  <a:fillRect l="-1351" t="-416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33493A-1AB5-BC23-0D5B-8AAEB63E1A8F}"/>
              </a:ext>
            </a:extLst>
          </p:cNvPr>
          <p:cNvSpPr txBox="1"/>
          <p:nvPr/>
        </p:nvSpPr>
        <p:spPr>
          <a:xfrm>
            <a:off x="3689131" y="1833405"/>
            <a:ext cx="83458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S_norm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(dd 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np.min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(S)) /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(S) 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np.min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(S))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S_perc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np.clip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((S 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np.percentile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(S, 0.1)) /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np.percentile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(S, 99.9) –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np.percentile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(S, 0.1)), 0, 1)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S_std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(S 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(S)) 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np.std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2721171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2723-2BD1-69A4-6F16-2EBDE67C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463AF-F0DB-9BD5-46C8-1B443BAC2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8C2896-B232-B157-5FAF-CF794200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Segmentation?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42D5B3-1331-89AD-9993-16CA4184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45" y="1708369"/>
            <a:ext cx="6350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68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C044-30FC-490F-37C9-C3318B76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306E2-39A6-5EDA-B7B0-B0C604208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675639"/>
            <a:ext cx="4553607" cy="3848100"/>
          </a:xfrm>
        </p:spPr>
        <p:txBody>
          <a:bodyPr>
            <a:normAutofit/>
          </a:bodyPr>
          <a:lstStyle/>
          <a:p>
            <a:r>
              <a:rPr lang="en-US" dirty="0"/>
              <a:t>the process of partitioning a digital image into multiple image segments, also known as image regions or image objects (sets of pixels)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960B91C-3780-069E-E606-52A7A72A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75639"/>
            <a:ext cx="6350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A369D9-51DF-8AB1-E8E3-7E74F40A3C20}"/>
              </a:ext>
            </a:extLst>
          </p:cNvPr>
          <p:cNvSpPr txBox="1"/>
          <p:nvPr/>
        </p:nvSpPr>
        <p:spPr>
          <a:xfrm>
            <a:off x="838200" y="5893092"/>
            <a:ext cx="397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Image_segmentation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683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EE7762-64B0-4F82-4672-F9A82985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Categories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CBB2C-C4B2-16E4-5407-135B458CA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2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3CEB-3A03-4D6F-5485-7407D9C0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What regions of the body need to be imaged?</a:t>
            </a:r>
          </a:p>
        </p:txBody>
      </p:sp>
    </p:spTree>
    <p:extLst>
      <p:ext uri="{BB962C8B-B14F-4D97-AF65-F5344CB8AC3E}">
        <p14:creationId xmlns:p14="http://schemas.microsoft.com/office/powerpoint/2010/main" val="3556607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0121-F5C4-9618-EB81-3B780F29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5FA9-A6C8-F2D8-C953-33A12486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930462" cy="4712313"/>
          </a:xfrm>
        </p:spPr>
        <p:txBody>
          <a:bodyPr/>
          <a:lstStyle/>
          <a:p>
            <a:r>
              <a:rPr lang="en-US" dirty="0"/>
              <a:t>Hard Segmentation</a:t>
            </a:r>
          </a:p>
          <a:p>
            <a:pPr lvl="1"/>
            <a:r>
              <a:rPr lang="en-US" dirty="0"/>
              <a:t>Mask is binary (assuming two classes, background and lesion)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Fuzzy Segmentation</a:t>
            </a:r>
          </a:p>
          <a:p>
            <a:pPr lvl="1"/>
            <a:r>
              <a:rPr lang="en-US" dirty="0"/>
              <a:t>Mask is floating point (typically range from 0 and 1)</a:t>
            </a:r>
          </a:p>
          <a:p>
            <a:pPr lvl="1"/>
            <a:r>
              <a:rPr lang="en-US" dirty="0"/>
              <a:t>Each pixel is weighted by inclusion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66CD3-E858-07C9-298C-08D4CA74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75" y="1447977"/>
            <a:ext cx="3955174" cy="46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63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0121-F5C4-9618-EB81-3B780F29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5FA9-A6C8-F2D8-C953-33A12486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1608083"/>
            <a:ext cx="4154214" cy="4562082"/>
          </a:xfrm>
        </p:spPr>
        <p:txBody>
          <a:bodyPr>
            <a:normAutofit/>
          </a:bodyPr>
          <a:lstStyle/>
          <a:p>
            <a:r>
              <a:rPr lang="en-US" sz="2400" dirty="0"/>
              <a:t>Hard Segmentation</a:t>
            </a:r>
          </a:p>
          <a:p>
            <a:pPr lvl="1"/>
            <a:r>
              <a:rPr lang="en-US" sz="2000" dirty="0"/>
              <a:t>Mask is binary (assuming two classes, background and lesion)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Fuzzy Segmentation</a:t>
            </a:r>
          </a:p>
          <a:p>
            <a:pPr lvl="1"/>
            <a:r>
              <a:rPr lang="en-US" sz="2000" dirty="0"/>
              <a:t>Mask is floating point (typically range from 0 and 1)</a:t>
            </a:r>
          </a:p>
          <a:p>
            <a:pPr lvl="1"/>
            <a:r>
              <a:rPr lang="en-US" sz="2000" dirty="0"/>
              <a:t>Each pixel is weighted by inclusion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66CD3-E858-07C9-298C-08D4CA74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6" y="1400876"/>
            <a:ext cx="3955174" cy="469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0049A-10BF-1CE7-7D56-1050AFD3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669" y="1453400"/>
            <a:ext cx="1592974" cy="197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F573A-71B8-9D12-572F-0ABDB2AB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467" y="3599417"/>
            <a:ext cx="2339209" cy="25595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D53C63-A462-22CC-079A-F86C869A9242}"/>
              </a:ext>
            </a:extLst>
          </p:cNvPr>
          <p:cNvSpPr/>
          <p:nvPr/>
        </p:nvSpPr>
        <p:spPr>
          <a:xfrm>
            <a:off x="2291255" y="4067500"/>
            <a:ext cx="903890" cy="111409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47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6454-0CAC-36BE-9AB8-E68078FE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1069-027D-C20D-9956-F4179357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34"/>
            <a:ext cx="10515600" cy="776514"/>
          </a:xfrm>
        </p:spPr>
        <p:txBody>
          <a:bodyPr>
            <a:normAutofit/>
          </a:bodyPr>
          <a:lstStyle/>
          <a:p>
            <a:r>
              <a:rPr lang="en-US" dirty="0"/>
              <a:t>Semantic segmentation: for every pixel, belonging class of the object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7E43D-C8C6-A013-F208-BD36D944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48" y="2100911"/>
            <a:ext cx="3826926" cy="3814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10061-0F97-E705-2E4D-295C3FB74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0911"/>
            <a:ext cx="3826927" cy="3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0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6454-0CAC-36BE-9AB8-E68078FE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1069-027D-C20D-9956-F4179357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64650"/>
            <a:ext cx="10160000" cy="745653"/>
          </a:xfrm>
        </p:spPr>
        <p:txBody>
          <a:bodyPr>
            <a:normAutofit fontScale="92500"/>
          </a:bodyPr>
          <a:lstStyle/>
          <a:p>
            <a:r>
              <a:rPr lang="en-US" dirty="0"/>
              <a:t>Instance segmentation: for every pixel, belonging class of the object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7E43D-C8C6-A013-F208-BD36D944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48" y="2210303"/>
            <a:ext cx="3724379" cy="371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58F87-CA22-F653-A45B-C0C585EC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67" y="2061447"/>
            <a:ext cx="4392083" cy="3860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C0A20-E9F5-0EAC-48F6-A8E19874167A}"/>
              </a:ext>
            </a:extLst>
          </p:cNvPr>
          <p:cNvSpPr txBox="1"/>
          <p:nvPr/>
        </p:nvSpPr>
        <p:spPr>
          <a:xfrm>
            <a:off x="7320473" y="5867400"/>
            <a:ext cx="281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scipy.ndimage.label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44003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9FE8D0-EE9F-9A51-A611-0948DF79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Based 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3BDBA-6526-6B14-8576-7A334D1B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52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0B6E-7128-CEA5-040B-70144D36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Based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0147A-2EBB-B45D-A3CC-8F778838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9" y="1727149"/>
            <a:ext cx="4691056" cy="4247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83DAB-014C-5B64-2EB8-0B67A1695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4755"/>
            <a:ext cx="5524500" cy="347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6D610-3E83-F331-7244-33A93B35237A}"/>
              </a:ext>
            </a:extLst>
          </p:cNvPr>
          <p:cNvSpPr txBox="1"/>
          <p:nvPr/>
        </p:nvSpPr>
        <p:spPr>
          <a:xfrm>
            <a:off x="7459106" y="1918878"/>
            <a:ext cx="3110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Histogram of the Image</a:t>
            </a:r>
          </a:p>
        </p:txBody>
      </p:sp>
    </p:spTree>
    <p:extLst>
      <p:ext uri="{BB962C8B-B14F-4D97-AF65-F5344CB8AC3E}">
        <p14:creationId xmlns:p14="http://schemas.microsoft.com/office/powerpoint/2010/main" val="4266247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96E5-18BC-0D74-A591-A29000BE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Threshold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04ACC-D5C4-10EF-96B6-A4B97730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5342"/>
            <a:ext cx="4881511" cy="4881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1141E-29A3-96DB-EE7F-EB89FAD7E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9665"/>
            <a:ext cx="4691056" cy="4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DE11-B9D3-4078-FB8A-B576FC4D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Segmentation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090A-4603-FF92-34E7-03CF388A9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406" y="1459154"/>
            <a:ext cx="6151821" cy="4712313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One of the simplest methods to segment an image</a:t>
            </a:r>
          </a:p>
          <a:p>
            <a:pPr lvl="1"/>
            <a:r>
              <a:rPr lang="en-US" dirty="0"/>
              <a:t>Easy to choose a threshold value</a:t>
            </a:r>
          </a:p>
          <a:p>
            <a:pPr lvl="1"/>
            <a:r>
              <a:rPr lang="en-US" dirty="0"/>
              <a:t>Segment into numerous regions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Difficult to adapt to artifacts in the image</a:t>
            </a:r>
          </a:p>
          <a:p>
            <a:pPr lvl="1"/>
            <a:r>
              <a:rPr lang="en-US" dirty="0"/>
              <a:t>All spatial information is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968B1-9D19-065C-7ECE-3AC893A39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799" y="2764574"/>
            <a:ext cx="4541795" cy="211246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F75D56-BCD7-1A73-450B-3C178012676D}"/>
              </a:ext>
            </a:extLst>
          </p:cNvPr>
          <p:cNvSpPr/>
          <p:nvPr/>
        </p:nvSpPr>
        <p:spPr>
          <a:xfrm>
            <a:off x="2413591" y="5230305"/>
            <a:ext cx="6719777" cy="9411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most segmentation, neural networks and deep learning are likely going to be the direction to follow.</a:t>
            </a:r>
          </a:p>
        </p:txBody>
      </p:sp>
    </p:spTree>
    <p:extLst>
      <p:ext uri="{BB962C8B-B14F-4D97-AF65-F5344CB8AC3E}">
        <p14:creationId xmlns:p14="http://schemas.microsoft.com/office/powerpoint/2010/main" val="2035110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9FE8D0-EE9F-9A51-A611-0948DF79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/ Alignment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3BDBA-6526-6B14-8576-7A334D1B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16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6BB107-6E11-90FA-283C-B446D3D0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registration or alignment?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A0B08-BF05-B44D-9B3F-5CD2F376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4122" y="1823045"/>
            <a:ext cx="3488973" cy="4432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E4601-DDDE-ED8B-8165-35ABCF1D2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9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0393" y="1823045"/>
            <a:ext cx="3488973" cy="42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4FD9-2B5F-F3E7-C034-F1E319D4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03E1-3BAA-2174-0699-5B86403CE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134" y="1825625"/>
            <a:ext cx="8820665" cy="4351338"/>
          </a:xfrm>
        </p:spPr>
        <p:txBody>
          <a:bodyPr/>
          <a:lstStyle/>
          <a:p>
            <a:r>
              <a:rPr lang="en-US" dirty="0"/>
              <a:t>Brain / head</a:t>
            </a:r>
          </a:p>
          <a:p>
            <a:r>
              <a:rPr lang="en-US" dirty="0"/>
              <a:t>Neck </a:t>
            </a:r>
          </a:p>
          <a:p>
            <a:r>
              <a:rPr lang="en-US" dirty="0"/>
              <a:t>Shoulder</a:t>
            </a:r>
          </a:p>
          <a:p>
            <a:r>
              <a:rPr lang="en-US" dirty="0"/>
              <a:t>Heart</a:t>
            </a:r>
          </a:p>
          <a:p>
            <a:r>
              <a:rPr lang="en-US" dirty="0"/>
              <a:t>Abdomen</a:t>
            </a:r>
          </a:p>
          <a:p>
            <a:r>
              <a:rPr lang="en-US" dirty="0"/>
              <a:t>Pelvis</a:t>
            </a:r>
          </a:p>
          <a:p>
            <a:r>
              <a:rPr lang="en-US" dirty="0"/>
              <a:t>Extremities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41EB8-22E9-EEB7-A222-860789BC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460157" cy="46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87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9220-80F9-B21B-0C16-F93F87ED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41798-F286-5EAB-3C60-8948B2B5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400"/>
            <a:ext cx="8023578" cy="461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Rigid Body</a:t>
            </a:r>
          </a:p>
          <a:p>
            <a:pPr lvl="1"/>
            <a:r>
              <a:rPr lang="en-US" dirty="0"/>
              <a:t>Rotations and translations in 3D</a:t>
            </a:r>
          </a:p>
          <a:p>
            <a:pPr lvl="1"/>
            <a:r>
              <a:rPr lang="en-US" dirty="0"/>
              <a:t>6 degrees of freedom</a:t>
            </a:r>
          </a:p>
          <a:p>
            <a:pPr lvl="1"/>
            <a:endParaRPr lang="en-US" dirty="0"/>
          </a:p>
          <a:p>
            <a:r>
              <a:rPr lang="en-US" dirty="0"/>
              <a:t>Affine Transformation</a:t>
            </a:r>
          </a:p>
          <a:p>
            <a:pPr lvl="1"/>
            <a:r>
              <a:rPr lang="en-US" dirty="0"/>
              <a:t>Rotations, translations, scale, skew</a:t>
            </a:r>
          </a:p>
          <a:p>
            <a:pPr lvl="1"/>
            <a:r>
              <a:rPr lang="en-US" dirty="0"/>
              <a:t>&gt; 6 degrees of freedom</a:t>
            </a:r>
          </a:p>
          <a:p>
            <a:pPr lvl="1"/>
            <a:endParaRPr lang="en-US" dirty="0"/>
          </a:p>
          <a:p>
            <a:r>
              <a:rPr lang="en-US" dirty="0"/>
              <a:t>Deformable Registration</a:t>
            </a:r>
          </a:p>
          <a:p>
            <a:pPr lvl="1"/>
            <a:r>
              <a:rPr lang="en-US" dirty="0"/>
              <a:t>Each voxel can move different amounts and directions</a:t>
            </a:r>
          </a:p>
          <a:p>
            <a:pPr lvl="1"/>
            <a:r>
              <a:rPr lang="en-US" dirty="0"/>
              <a:t>Typically, for medical imaging, |J| &lt; 0 (no “ripping” of the image)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4A67B-A605-6592-C32A-9DF5C65C9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390" y="3892808"/>
            <a:ext cx="1759656" cy="2235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9BDD2B-35D6-A85F-A495-F83181AF6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390" y="1563400"/>
            <a:ext cx="1759656" cy="21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5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1B31-6F18-FE86-AA68-6D22B1B7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Medical Image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48E84-64D2-4F24-9BA5-2ABAEDA8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Flirt</a:t>
            </a:r>
          </a:p>
          <a:p>
            <a:pPr lvl="1"/>
            <a:r>
              <a:rPr lang="en-US" dirty="0"/>
              <a:t>Very old, stable code for aligning medical images</a:t>
            </a:r>
          </a:p>
          <a:p>
            <a:pPr lvl="1"/>
            <a:r>
              <a:rPr lang="en-US" dirty="0">
                <a:hlinkClick r:id="rId2"/>
              </a:rPr>
              <a:t>https://fsl.fmrib.ox.ac.uk/fsl/fslwiki/FLIRT</a:t>
            </a:r>
            <a:endParaRPr lang="en-US" dirty="0"/>
          </a:p>
          <a:p>
            <a:pPr lvl="1"/>
            <a:r>
              <a:rPr lang="en-US" dirty="0"/>
              <a:t>Simple call structure, very slow</a:t>
            </a:r>
          </a:p>
          <a:p>
            <a:r>
              <a:rPr lang="en-US" dirty="0"/>
              <a:t>ANTS Syn</a:t>
            </a:r>
          </a:p>
          <a:p>
            <a:pPr lvl="1"/>
            <a:r>
              <a:rPr lang="en-US" dirty="0"/>
              <a:t>Advanced normalization tools</a:t>
            </a:r>
          </a:p>
          <a:p>
            <a:pPr lvl="1"/>
            <a:r>
              <a:rPr lang="en-US" dirty="0">
                <a:hlinkClick r:id="rId3"/>
              </a:rPr>
              <a:t>https://github.com/ANTsX/ANTs</a:t>
            </a:r>
            <a:endParaRPr lang="en-US" dirty="0"/>
          </a:p>
          <a:p>
            <a:pPr lvl="1"/>
            <a:r>
              <a:rPr lang="en-US" dirty="0"/>
              <a:t>Very complex call structure but fast.</a:t>
            </a:r>
          </a:p>
          <a:p>
            <a:r>
              <a:rPr lang="en-US" dirty="0"/>
              <a:t>IITK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examples.itk.org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/registration/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C6DE1-8336-139F-B057-FBF4CD54A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311" y="3169868"/>
            <a:ext cx="1896534" cy="1898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E1317D-E3CE-4C7B-CC1C-FDC7A87742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296"/>
          <a:stretch/>
        </p:blipFill>
        <p:spPr>
          <a:xfrm>
            <a:off x="8218311" y="1576489"/>
            <a:ext cx="1896534" cy="1435015"/>
          </a:xfrm>
          <a:prstGeom prst="rect">
            <a:avLst/>
          </a:prstGeom>
        </p:spPr>
      </p:pic>
      <p:pic>
        <p:nvPicPr>
          <p:cNvPr id="1026" name="Picture 2" descr="Logo image">
            <a:extLst>
              <a:ext uri="{FF2B5EF4-FFF2-40B4-BE49-F238E27FC236}">
                <a16:creationId xmlns:a16="http://schemas.microsoft.com/office/drawing/2014/main" id="{3C53CCFC-F1C0-18EA-F1C4-B50E97AB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09" y="5178442"/>
            <a:ext cx="1896533" cy="11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0570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C262-888B-1AFE-A50A-6F75DF8F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9E7AB-A627-E33B-AD08-3C2356CE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31" y="1464650"/>
            <a:ext cx="4678385" cy="4712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antsRegistrationSyn.sh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-d 3 -f $template -m $moving -o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output_rigid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-t r -p f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Results in: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antsRegistration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--verbose 1 --dimensionality 3 --float 1 --collapse-output-transforms 1 --output [ output_rigid,output_rigidWarped.nii.gz,output_rigidInverseWarped.nii.gz ] --interpolation Linear --use-histogram-matching 0 --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winsorize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-image-intensities [ 0.005,0.995 ] --initial-moving-transform [ tt_BR_T2W_FLAIRSENSE_20091124103934_6.nii.gz,tt_WIPBR_T2W_FLAIRSENSE_20140529105838_6.nii.gz,1 ] --transform Rigid[ 0.1 ] --metric MI[ tt_BR_T2W_FLAIRSENSE_20091124103934_6.nii.gz,tt_WIPBR_T2W_FLAIRSENSE_20140529105838_6.nii.gz,1,32,Regular,0.25 ] --convergence [ 1000x500x250x100,1e-6,10 ] --shrink-factors 8x4x2x1 --smoothing-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sigmas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3x2x1x0vox</a:t>
            </a: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B45E0-0251-498D-B6C5-7D5577D6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9285" y="2209010"/>
            <a:ext cx="2402244" cy="3083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95514F-009C-D32E-8680-A0DA5BA29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8125" y="2337704"/>
            <a:ext cx="2421160" cy="2912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EED83-DD39-1297-6F0B-574380823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36747" y="2273921"/>
            <a:ext cx="2345498" cy="2950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A5CAD-517A-EBB2-ADD4-5C9A2F8EBD6B}"/>
              </a:ext>
            </a:extLst>
          </p:cNvPr>
          <p:cNvSpPr txBox="1"/>
          <p:nvPr/>
        </p:nvSpPr>
        <p:spPr>
          <a:xfrm>
            <a:off x="4955988" y="1968372"/>
            <a:ext cx="202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Template/Static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CC6E9-9141-263E-753A-1294C2900752}"/>
              </a:ext>
            </a:extLst>
          </p:cNvPr>
          <p:cNvSpPr txBox="1"/>
          <p:nvPr/>
        </p:nvSpPr>
        <p:spPr>
          <a:xfrm>
            <a:off x="7358232" y="1904589"/>
            <a:ext cx="202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56C60-867E-E5A0-13C6-299173E8EA3A}"/>
              </a:ext>
            </a:extLst>
          </p:cNvPr>
          <p:cNvSpPr txBox="1"/>
          <p:nvPr/>
        </p:nvSpPr>
        <p:spPr>
          <a:xfrm>
            <a:off x="9760476" y="1904589"/>
            <a:ext cx="202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Aligned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47087-78C0-8A79-6CF3-88C7855B920F}"/>
              </a:ext>
            </a:extLst>
          </p:cNvPr>
          <p:cNvSpPr txBox="1"/>
          <p:nvPr/>
        </p:nvSpPr>
        <p:spPr>
          <a:xfrm>
            <a:off x="4888581" y="5355988"/>
            <a:ext cx="202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2009 Scan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235C6-DFF7-1179-622C-FC24FE88D70A}"/>
              </a:ext>
            </a:extLst>
          </p:cNvPr>
          <p:cNvSpPr txBox="1"/>
          <p:nvPr/>
        </p:nvSpPr>
        <p:spPr>
          <a:xfrm>
            <a:off x="7290825" y="5292205"/>
            <a:ext cx="202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2014 Scan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228DE-FDF6-B306-56F0-3F4A6F25C1F3}"/>
              </a:ext>
            </a:extLst>
          </p:cNvPr>
          <p:cNvSpPr txBox="1"/>
          <p:nvPr/>
        </p:nvSpPr>
        <p:spPr>
          <a:xfrm>
            <a:off x="9636747" y="5292205"/>
            <a:ext cx="220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2014 Aligned to 2009</a:t>
            </a:r>
          </a:p>
        </p:txBody>
      </p:sp>
    </p:spTree>
    <p:extLst>
      <p:ext uri="{BB962C8B-B14F-4D97-AF65-F5344CB8AC3E}">
        <p14:creationId xmlns:p14="http://schemas.microsoft.com/office/powerpoint/2010/main" val="832978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B01B-E724-BF24-44A2-B9607198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48A22-3A33-1FFC-B0F2-D5F2D892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342" y="3080551"/>
            <a:ext cx="6351457" cy="30964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is Data Augmentation?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9F401-0C6E-2408-E092-4AB33ED4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366" y="3679263"/>
            <a:ext cx="1555332" cy="1871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AC0B8-2795-CAB0-F646-188B07ED9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6088" y="2229440"/>
            <a:ext cx="1506728" cy="1895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9EBFC-34A9-60F4-1F8B-37835B58C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82" y="2186911"/>
            <a:ext cx="1543181" cy="19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59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0ADD6-03CE-C032-6123-09D6C5494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Neural Networks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FC73CC-EDD0-8426-39F4-BE1381F5100C}"/>
              </a:ext>
            </a:extLst>
          </p:cNvPr>
          <p:cNvGrpSpPr/>
          <p:nvPr/>
        </p:nvGrpSpPr>
        <p:grpSpPr>
          <a:xfrm>
            <a:off x="6456012" y="1464650"/>
            <a:ext cx="4770051" cy="4676639"/>
            <a:chOff x="592781" y="1491043"/>
            <a:chExt cx="4770051" cy="467663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FC79A48-1538-133C-00C9-A509A7D06399}"/>
                </a:ext>
              </a:extLst>
            </p:cNvPr>
            <p:cNvSpPr/>
            <p:nvPr/>
          </p:nvSpPr>
          <p:spPr>
            <a:xfrm>
              <a:off x="1021492" y="1491043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Load the Training and Validation Data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294F685-0B2E-4EE0-D86B-C84232A3FE5B}"/>
                </a:ext>
              </a:extLst>
            </p:cNvPr>
            <p:cNvSpPr/>
            <p:nvPr/>
          </p:nvSpPr>
          <p:spPr>
            <a:xfrm>
              <a:off x="1021492" y="1929763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Setup Data Augmentation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1B5E65A-3919-DA2A-0EDD-3C283E7B9245}"/>
                </a:ext>
              </a:extLst>
            </p:cNvPr>
            <p:cNvSpPr/>
            <p:nvPr/>
          </p:nvSpPr>
          <p:spPr>
            <a:xfrm>
              <a:off x="1021492" y="2376094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Setup model, loss function and optimizer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0A5427C-510A-CF56-CF36-89A763140907}"/>
                </a:ext>
              </a:extLst>
            </p:cNvPr>
            <p:cNvSpPr/>
            <p:nvPr/>
          </p:nvSpPr>
          <p:spPr>
            <a:xfrm>
              <a:off x="2010032" y="2874680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Load Batch of Training Data</a:t>
              </a:r>
            </a:p>
          </p:txBody>
        </p: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9979A1D8-607C-3EEE-A1BD-B0EA5697B3B2}"/>
                </a:ext>
              </a:extLst>
            </p:cNvPr>
            <p:cNvSpPr/>
            <p:nvPr/>
          </p:nvSpPr>
          <p:spPr>
            <a:xfrm>
              <a:off x="1030420" y="2874680"/>
              <a:ext cx="93362" cy="3293002"/>
            </a:xfrm>
            <a:prstGeom prst="lef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AEDD07-E18A-D77B-F9BF-19256F4B53D7}"/>
                </a:ext>
              </a:extLst>
            </p:cNvPr>
            <p:cNvSpPr txBox="1"/>
            <p:nvPr/>
          </p:nvSpPr>
          <p:spPr>
            <a:xfrm rot="16200000">
              <a:off x="139291" y="4288742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Epoch Loop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BE724754-F203-DF3A-47C0-760AA1B9209D}"/>
                </a:ext>
              </a:extLst>
            </p:cNvPr>
            <p:cNvSpPr/>
            <p:nvPr/>
          </p:nvSpPr>
          <p:spPr>
            <a:xfrm>
              <a:off x="1539106" y="2874680"/>
              <a:ext cx="93362" cy="1749070"/>
            </a:xfrm>
            <a:prstGeom prst="leftBracke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7FD4D-2B83-CB47-BA32-9094FE7BB04E}"/>
                </a:ext>
              </a:extLst>
            </p:cNvPr>
            <p:cNvSpPr txBox="1"/>
            <p:nvPr/>
          </p:nvSpPr>
          <p:spPr>
            <a:xfrm rot="16200000">
              <a:off x="891260" y="3529054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B293533-D95A-DD5F-588D-16FDD2BEDC71}"/>
                </a:ext>
              </a:extLst>
            </p:cNvPr>
            <p:cNvSpPr/>
            <p:nvPr/>
          </p:nvSpPr>
          <p:spPr>
            <a:xfrm>
              <a:off x="2010032" y="3224145"/>
              <a:ext cx="3352800" cy="300682"/>
            </a:xfrm>
            <a:prstGeom prst="roundRect">
              <a:avLst/>
            </a:prstGeom>
            <a:solidFill>
              <a:srgbClr val="2976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the Model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3C7D147-2130-A7D5-37EE-0AE1AA77C619}"/>
                </a:ext>
              </a:extLst>
            </p:cNvPr>
            <p:cNvSpPr/>
            <p:nvPr/>
          </p:nvSpPr>
          <p:spPr>
            <a:xfrm>
              <a:off x="2010032" y="3582214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Training Loss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9D1AA10-64BC-C33E-5E56-88FF3B98F187}"/>
                </a:ext>
              </a:extLst>
            </p:cNvPr>
            <p:cNvSpPr/>
            <p:nvPr/>
          </p:nvSpPr>
          <p:spPr>
            <a:xfrm>
              <a:off x="2010032" y="3964999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 Back Propagation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4BF4C00-80DC-295D-5C46-F36BF36A5763}"/>
                </a:ext>
              </a:extLst>
            </p:cNvPr>
            <p:cNvSpPr/>
            <p:nvPr/>
          </p:nvSpPr>
          <p:spPr>
            <a:xfrm>
              <a:off x="2010032" y="4323068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Training Metrics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DAB9AD6-2322-89A6-96BB-EF62BF3F9AA3}"/>
                </a:ext>
              </a:extLst>
            </p:cNvPr>
            <p:cNvSpPr/>
            <p:nvPr/>
          </p:nvSpPr>
          <p:spPr>
            <a:xfrm>
              <a:off x="2010032" y="4742113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Load Batch of Validation Data</a:t>
              </a:r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0E65DB5F-D6EB-D12A-4EA0-39FAC3599479}"/>
                </a:ext>
              </a:extLst>
            </p:cNvPr>
            <p:cNvSpPr/>
            <p:nvPr/>
          </p:nvSpPr>
          <p:spPr>
            <a:xfrm>
              <a:off x="1539106" y="4742113"/>
              <a:ext cx="93362" cy="1425569"/>
            </a:xfrm>
            <a:prstGeom prst="leftBracke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025CD-161A-BC3A-483F-15E144D6D41D}"/>
                </a:ext>
              </a:extLst>
            </p:cNvPr>
            <p:cNvSpPr txBox="1"/>
            <p:nvPr/>
          </p:nvSpPr>
          <p:spPr>
            <a:xfrm rot="16200000">
              <a:off x="793371" y="5207593"/>
              <a:ext cx="1123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Validation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2BFD096-FE11-41BC-0CD2-D12CC216964F}"/>
                </a:ext>
              </a:extLst>
            </p:cNvPr>
            <p:cNvSpPr/>
            <p:nvPr/>
          </p:nvSpPr>
          <p:spPr>
            <a:xfrm>
              <a:off x="2010032" y="5091578"/>
              <a:ext cx="3352800" cy="300682"/>
            </a:xfrm>
            <a:prstGeom prst="roundRect">
              <a:avLst/>
            </a:prstGeom>
            <a:solidFill>
              <a:srgbClr val="A269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the Model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0D519BA-B64D-90B5-CB09-A19A7CFBD38A}"/>
                </a:ext>
              </a:extLst>
            </p:cNvPr>
            <p:cNvSpPr/>
            <p:nvPr/>
          </p:nvSpPr>
          <p:spPr>
            <a:xfrm>
              <a:off x="2010032" y="5449647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the Validation Loss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A1F7E61-7D79-553E-4A5F-97BEFEC37A2A}"/>
                </a:ext>
              </a:extLst>
            </p:cNvPr>
            <p:cNvSpPr/>
            <p:nvPr/>
          </p:nvSpPr>
          <p:spPr>
            <a:xfrm>
              <a:off x="2000427" y="5867000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Validation Metrics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6CDD8EB-6629-9245-F6E3-6C7E4F4CD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669" y="3447935"/>
            <a:ext cx="1125101" cy="1353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E9DCFE-FEC0-EDE3-B8B4-BE33D2625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9213" y="2391358"/>
            <a:ext cx="1089942" cy="1371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6B9AD9-E454-C04F-00AF-2237C0EEC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214" y="2376113"/>
            <a:ext cx="1116311" cy="14327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E3111B-AB12-60A7-348C-7F8C728E0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286" y="4295428"/>
            <a:ext cx="1125101" cy="13536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9B4C3A-7553-34C5-3DAA-6CD320272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106" y="4239288"/>
            <a:ext cx="1089942" cy="1371217"/>
          </a:xfrm>
          <a:prstGeom prst="rect">
            <a:avLst/>
          </a:prstGeom>
        </p:spPr>
      </p:pic>
      <p:sp>
        <p:nvSpPr>
          <p:cNvPr id="30" name="Right Brace 29">
            <a:extLst>
              <a:ext uri="{FF2B5EF4-FFF2-40B4-BE49-F238E27FC236}">
                <a16:creationId xmlns:a16="http://schemas.microsoft.com/office/drawing/2014/main" id="{9E8C5D7F-CED7-5364-865F-467AAA24E70F}"/>
              </a:ext>
            </a:extLst>
          </p:cNvPr>
          <p:cNvSpPr/>
          <p:nvPr/>
        </p:nvSpPr>
        <p:spPr>
          <a:xfrm>
            <a:off x="3493863" y="1950852"/>
            <a:ext cx="367959" cy="4260645"/>
          </a:xfrm>
          <a:prstGeom prst="righ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AC0E52-550C-D87E-5904-56F2170D0817}"/>
              </a:ext>
            </a:extLst>
          </p:cNvPr>
          <p:cNvCxnSpPr/>
          <p:nvPr/>
        </p:nvCxnSpPr>
        <p:spPr>
          <a:xfrm flipV="1">
            <a:off x="5983550" y="2998628"/>
            <a:ext cx="2050741" cy="10825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27C533-7D93-0B22-A853-C8ED672ABEDF}"/>
              </a:ext>
            </a:extLst>
          </p:cNvPr>
          <p:cNvSpPr txBox="1"/>
          <p:nvPr/>
        </p:nvSpPr>
        <p:spPr>
          <a:xfrm>
            <a:off x="3993112" y="3688400"/>
            <a:ext cx="1967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Data </a:t>
            </a:r>
          </a:p>
          <a:p>
            <a:pPr algn="ctr"/>
            <a:r>
              <a:rPr lang="en-US" sz="2400" dirty="0"/>
              <a:t>Augmentation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9D88D3-950E-AB5A-D2B6-B28A9A405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622" y="1494650"/>
            <a:ext cx="1125101" cy="13536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8577BF-6868-3B6F-B9CE-A75EFC26D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4849">
            <a:off x="1123750" y="4977070"/>
            <a:ext cx="1116311" cy="14327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0975FB-E071-E779-B8C4-F155A6265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069" y="3600335"/>
            <a:ext cx="1125101" cy="13536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0BB334-E498-62B2-6B1A-33ADCCE0D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0747">
            <a:off x="873558" y="1674985"/>
            <a:ext cx="1116311" cy="14327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3E90818-C50F-CE60-BB6F-E9030912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83992">
            <a:off x="1292014" y="3562469"/>
            <a:ext cx="1125101" cy="135363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C6D98-C1FE-6097-B4D9-61FC89C04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643" y="3169600"/>
            <a:ext cx="1116311" cy="143274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F8D59D-5DBD-12FC-BFD0-5373570E0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5991">
            <a:off x="2381833" y="5258772"/>
            <a:ext cx="1125101" cy="13536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9F3B87-8BEE-2E2D-5714-A099C18E6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226" y="1449111"/>
            <a:ext cx="1116311" cy="14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8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FB6B0-0780-1D1D-BBE6-ABFCBA07D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6DEDF-15FD-2C80-2A96-76414417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Neural Networks – Pre-Processing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E8C95-3B38-A31A-780E-933344AB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" y="1366613"/>
            <a:ext cx="5870105" cy="5491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A6AE0F-51B4-34F8-DFE0-D5AA0DB3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662" y="1439787"/>
            <a:ext cx="3385053" cy="50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02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AB11-3716-5BB6-B657-B281E6E79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4CDD-EE1D-EAC5-A107-8E8B495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Neural Networks - Augmentation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344597-2209-C006-45FD-ED372D83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060"/>
            <a:ext cx="6955094" cy="5336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A8258-9582-3381-7ED4-95024EAF9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055" y="1675527"/>
            <a:ext cx="4766145" cy="43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128C-F01C-5630-F557-F0C50BAF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Software Packages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72B6-0CD4-CC78-5768-B16577FCF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5549900" cy="4712313"/>
          </a:xfrm>
        </p:spPr>
        <p:txBody>
          <a:bodyPr/>
          <a:lstStyle/>
          <a:p>
            <a:r>
              <a:rPr lang="en-US" dirty="0" err="1"/>
              <a:t>scipy.ndimage</a:t>
            </a:r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 Learn</a:t>
            </a:r>
          </a:p>
          <a:p>
            <a:r>
              <a:rPr lang="en-US" dirty="0" err="1"/>
              <a:t>SciKit</a:t>
            </a:r>
            <a:r>
              <a:rPr lang="en-US" dirty="0"/>
              <a:t> Image</a:t>
            </a:r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TorchIO</a:t>
            </a:r>
            <a:endParaRPr lang="en-US" dirty="0"/>
          </a:p>
          <a:p>
            <a:r>
              <a:rPr lang="en-US" dirty="0" err="1"/>
              <a:t>Albumentations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F6619-7BD1-4CB5-A0A8-C0524094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873" y="1493873"/>
            <a:ext cx="2068027" cy="2658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CBCB5-5AC1-5017-35C0-5E82FDFD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71" y="3651964"/>
            <a:ext cx="37973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DCEBD-5776-F1E7-D44E-7CCF7B5A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66" y="1493873"/>
            <a:ext cx="2812245" cy="1112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973C9-4112-5B82-8879-60924BB92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195" y="4802981"/>
            <a:ext cx="3516349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40DFA-D3A2-2F99-B13D-5C8396BD2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37" y="4934444"/>
            <a:ext cx="3882759" cy="1112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1107B-BD98-BCD0-2447-F5A04FB8E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06020"/>
            <a:ext cx="3115798" cy="95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83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EF78-811E-7E3D-5050-022742B2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716B1-414C-074F-5301-D4F15C7F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4786"/>
            <a:ext cx="4542908" cy="2409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431DC-818E-FF82-0DFB-D657AC99CEC9}"/>
              </a:ext>
            </a:extLst>
          </p:cNvPr>
          <p:cNvSpPr txBox="1"/>
          <p:nvPr/>
        </p:nvSpPr>
        <p:spPr>
          <a:xfrm>
            <a:off x="1751714" y="390402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medmnist.com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BDB74-D0CC-5420-6C5F-C1872F8F0692}"/>
              </a:ext>
            </a:extLst>
          </p:cNvPr>
          <p:cNvSpPr txBox="1"/>
          <p:nvPr/>
        </p:nvSpPr>
        <p:spPr>
          <a:xfrm>
            <a:off x="5845249" y="390402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andrewmvd</a:t>
            </a:r>
            <a:r>
              <a:rPr lang="en-US" dirty="0"/>
              <a:t>/medical-</a:t>
            </a:r>
            <a:r>
              <a:rPr lang="en-US" dirty="0" err="1"/>
              <a:t>mnist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A51A8E-12D6-F4DD-CF04-16CDAA43F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94" y="1487900"/>
            <a:ext cx="3672808" cy="236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DC2BF-8F52-A686-53F6-8D36776CC6A6}"/>
              </a:ext>
            </a:extLst>
          </p:cNvPr>
          <p:cNvSpPr txBox="1"/>
          <p:nvPr/>
        </p:nvSpPr>
        <p:spPr>
          <a:xfrm>
            <a:off x="4473649" y="614446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7177E-C8A3-9D37-CF29-D1D418DAE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106" y="4357661"/>
            <a:ext cx="5637029" cy="17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4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D69AF-CE4E-A96D-ABFC-430E1135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Dataset and </a:t>
            </a:r>
            <a:r>
              <a:rPr lang="en-US" dirty="0" err="1"/>
              <a:t>DataLoaders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60E39-4BD2-446E-55D3-8ABC29B1F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46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C6E2-54FD-B7AB-E1D9-D1016EC9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Tissue, Hard Tissue, Metabolism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6DB2-1AC5-DF41-3E3F-0FDE71F13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 Tissue in the body (structure)</a:t>
            </a:r>
          </a:p>
          <a:p>
            <a:pPr lvl="1"/>
            <a:r>
              <a:rPr lang="en-US" dirty="0"/>
              <a:t>Brain</a:t>
            </a:r>
          </a:p>
          <a:p>
            <a:pPr lvl="1"/>
            <a:r>
              <a:rPr lang="en-US" dirty="0"/>
              <a:t>Muscle</a:t>
            </a:r>
          </a:p>
          <a:p>
            <a:pPr lvl="1"/>
            <a:r>
              <a:rPr lang="en-US" dirty="0"/>
              <a:t>Tendons</a:t>
            </a:r>
          </a:p>
          <a:p>
            <a:r>
              <a:rPr lang="en-US" dirty="0"/>
              <a:t>Hard Tissue / Density (structure)</a:t>
            </a:r>
          </a:p>
          <a:p>
            <a:pPr lvl="1"/>
            <a:r>
              <a:rPr lang="en-US" dirty="0"/>
              <a:t>Bone</a:t>
            </a:r>
          </a:p>
          <a:p>
            <a:pPr lvl="1"/>
            <a:r>
              <a:rPr lang="en-US" dirty="0"/>
              <a:t>Tumor</a:t>
            </a:r>
          </a:p>
          <a:p>
            <a:pPr lvl="1"/>
            <a:r>
              <a:rPr lang="en-US" dirty="0"/>
              <a:t>Blood</a:t>
            </a:r>
          </a:p>
          <a:p>
            <a:r>
              <a:rPr lang="en-US" dirty="0"/>
              <a:t>Metabolism (function)</a:t>
            </a:r>
          </a:p>
          <a:p>
            <a:pPr lvl="1"/>
            <a:r>
              <a:rPr lang="en-US" dirty="0"/>
              <a:t>Glucose uptake</a:t>
            </a:r>
          </a:p>
          <a:p>
            <a:pPr lvl="1"/>
            <a:r>
              <a:rPr lang="en-US" dirty="0"/>
              <a:t>Hyper-polarized</a:t>
            </a:r>
          </a:p>
          <a:p>
            <a:pPr lvl="1"/>
            <a:r>
              <a:rPr lang="en-US" dirty="0"/>
              <a:t>Tumor uptake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696D9-DBBE-6E68-B863-5E4AE9B7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1265060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0BEA2-8A1D-E085-11F8-7C35AC683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59" y="1825625"/>
            <a:ext cx="1328610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3301F8-875A-F590-244F-3F7E39AFE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52" y="3212367"/>
            <a:ext cx="1265060" cy="1451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B11AE-2991-846D-CF92-E02C02C93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90563"/>
            <a:ext cx="1113692" cy="1437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42FE1-90C2-C7AB-0A8F-50609A65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782" y="4750565"/>
            <a:ext cx="692354" cy="14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204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A0F9-7A04-BD21-EC68-2220C1D2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Dataset and </a:t>
            </a:r>
            <a:r>
              <a:rPr lang="en-US" dirty="0" err="1"/>
              <a:t>DataLoader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233F8-8ED3-3B6E-2980-87A725764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89490">
            <a:off x="1248367" y="3108755"/>
            <a:ext cx="1125101" cy="1353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1EEAA-6482-E873-E630-0DD1FE67E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0590" y="3174688"/>
            <a:ext cx="1089942" cy="1371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7A0273-D44F-2F24-F702-BF5F4A17A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895" y="3183477"/>
            <a:ext cx="1125101" cy="1353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797945-16E3-A9F1-9B97-D2DEBE3E1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0747">
            <a:off x="158724" y="3100873"/>
            <a:ext cx="1116311" cy="1432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B1CD4D-C930-0A0D-032C-7F1E36FEF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88339">
            <a:off x="2138715" y="3256303"/>
            <a:ext cx="1125101" cy="1353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34D00E-AA71-FEAE-DFC3-7F097BD4D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8774" y="3131396"/>
            <a:ext cx="1116311" cy="1432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52A6DC-BA25-9A24-4A08-10CAA1A03BB0}"/>
              </a:ext>
            </a:extLst>
          </p:cNvPr>
          <p:cNvSpPr txBox="1"/>
          <p:nvPr/>
        </p:nvSpPr>
        <p:spPr>
          <a:xfrm>
            <a:off x="1837678" y="1926454"/>
            <a:ext cx="286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PyTorch</a:t>
            </a:r>
            <a:r>
              <a:rPr lang="en-US" sz="3200" dirty="0"/>
              <a:t>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C63D6E-7F99-4198-3F74-F1BCB2023D96}"/>
              </a:ext>
            </a:extLst>
          </p:cNvPr>
          <p:cNvSpPr txBox="1"/>
          <p:nvPr/>
        </p:nvSpPr>
        <p:spPr>
          <a:xfrm>
            <a:off x="1665130" y="5734975"/>
            <a:ext cx="287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in memory or on disk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7088F0-964E-E6A4-DADB-D97F845690C0}"/>
              </a:ext>
            </a:extLst>
          </p:cNvPr>
          <p:cNvSpPr txBox="1"/>
          <p:nvPr/>
        </p:nvSpPr>
        <p:spPr>
          <a:xfrm>
            <a:off x="453034" y="46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056336-F500-F3CF-1457-DAB8504B4B22}"/>
              </a:ext>
            </a:extLst>
          </p:cNvPr>
          <p:cNvSpPr txBox="1"/>
          <p:nvPr/>
        </p:nvSpPr>
        <p:spPr>
          <a:xfrm>
            <a:off x="1522448" y="46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0DBFC-FAF2-A775-9AE5-88A9CD9F08E2}"/>
              </a:ext>
            </a:extLst>
          </p:cNvPr>
          <p:cNvSpPr txBox="1"/>
          <p:nvPr/>
        </p:nvSpPr>
        <p:spPr>
          <a:xfrm>
            <a:off x="2499818" y="46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942EF3-2751-ECDD-BCA3-5E2096E54918}"/>
              </a:ext>
            </a:extLst>
          </p:cNvPr>
          <p:cNvSpPr txBox="1"/>
          <p:nvPr/>
        </p:nvSpPr>
        <p:spPr>
          <a:xfrm>
            <a:off x="3477188" y="4619239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DBB42-AFDC-45C9-5AFA-A62D0285BE06}"/>
              </a:ext>
            </a:extLst>
          </p:cNvPr>
          <p:cNvSpPr txBox="1"/>
          <p:nvPr/>
        </p:nvSpPr>
        <p:spPr>
          <a:xfrm>
            <a:off x="4426994" y="4619239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1486F-E09B-A160-4B16-41A41E999F94}"/>
              </a:ext>
            </a:extLst>
          </p:cNvPr>
          <p:cNvSpPr txBox="1"/>
          <p:nvPr/>
        </p:nvSpPr>
        <p:spPr>
          <a:xfrm>
            <a:off x="5250187" y="4619239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 ….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D198C1-BF29-BAB8-0F9B-854D675BEB6D}"/>
              </a:ext>
            </a:extLst>
          </p:cNvPr>
          <p:cNvSpPr txBox="1"/>
          <p:nvPr/>
        </p:nvSpPr>
        <p:spPr>
          <a:xfrm>
            <a:off x="10383294" y="4521034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53868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FE03D-3D2D-83E5-F4C4-8A5AA5EF6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9362-E4DC-51B2-CBA0-D014F63C1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Dataset and </a:t>
            </a:r>
            <a:r>
              <a:rPr lang="en-US" dirty="0" err="1"/>
              <a:t>DataLoader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4A8E9-CE8D-5723-60B8-8DAC814B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89490">
            <a:off x="1248367" y="3108755"/>
            <a:ext cx="1125101" cy="1353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4F0A7-604E-B47E-2C13-D33C5239A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0590" y="3174688"/>
            <a:ext cx="1089942" cy="1371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463AE-98E2-0209-9852-B283F934A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895" y="3183477"/>
            <a:ext cx="1125101" cy="1353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EE656F-ADAD-480A-17BE-09DF7E006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0747">
            <a:off x="158724" y="3100873"/>
            <a:ext cx="1116311" cy="1432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6497E0-D834-CADF-597A-A4F9CD7FE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88339">
            <a:off x="2138715" y="3256303"/>
            <a:ext cx="1125101" cy="1353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6C4210-D09D-4675-F5FF-1A4106E96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8774" y="3131396"/>
            <a:ext cx="1116311" cy="1432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BDA1E0-5C39-FBBC-9525-D0DE536E9BFB}"/>
              </a:ext>
            </a:extLst>
          </p:cNvPr>
          <p:cNvSpPr txBox="1"/>
          <p:nvPr/>
        </p:nvSpPr>
        <p:spPr>
          <a:xfrm>
            <a:off x="1837678" y="1926454"/>
            <a:ext cx="286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PyTorch</a:t>
            </a:r>
            <a:r>
              <a:rPr lang="en-US" sz="3200" dirty="0"/>
              <a:t>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A8867-8AC6-7BCE-AEFA-3A175D878139}"/>
              </a:ext>
            </a:extLst>
          </p:cNvPr>
          <p:cNvSpPr txBox="1"/>
          <p:nvPr/>
        </p:nvSpPr>
        <p:spPr>
          <a:xfrm>
            <a:off x="7032350" y="1926454"/>
            <a:ext cx="3510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PyTorch</a:t>
            </a:r>
            <a:r>
              <a:rPr lang="en-US" sz="3200" dirty="0"/>
              <a:t> </a:t>
            </a:r>
            <a:r>
              <a:rPr lang="en-US" sz="3200" dirty="0" err="1"/>
              <a:t>DataLoader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36498-68C0-EC1D-0EFD-33114BD96744}"/>
              </a:ext>
            </a:extLst>
          </p:cNvPr>
          <p:cNvSpPr txBox="1"/>
          <p:nvPr/>
        </p:nvSpPr>
        <p:spPr>
          <a:xfrm>
            <a:off x="1665130" y="5734975"/>
            <a:ext cx="287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in memory or on disk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9C5A1-A853-7AA8-EC41-F100A360D288}"/>
              </a:ext>
            </a:extLst>
          </p:cNvPr>
          <p:cNvSpPr txBox="1"/>
          <p:nvPr/>
        </p:nvSpPr>
        <p:spPr>
          <a:xfrm>
            <a:off x="453034" y="46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D3750-C877-7185-BEA0-B5792FBBAE8E}"/>
              </a:ext>
            </a:extLst>
          </p:cNvPr>
          <p:cNvSpPr txBox="1"/>
          <p:nvPr/>
        </p:nvSpPr>
        <p:spPr>
          <a:xfrm>
            <a:off x="1522448" y="46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4FA9-5378-507A-1E8A-4163C8FCBA3E}"/>
              </a:ext>
            </a:extLst>
          </p:cNvPr>
          <p:cNvSpPr txBox="1"/>
          <p:nvPr/>
        </p:nvSpPr>
        <p:spPr>
          <a:xfrm>
            <a:off x="2499818" y="46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92516B-907B-BA8E-48A9-B536B8F255F3}"/>
              </a:ext>
            </a:extLst>
          </p:cNvPr>
          <p:cNvSpPr txBox="1"/>
          <p:nvPr/>
        </p:nvSpPr>
        <p:spPr>
          <a:xfrm>
            <a:off x="3477188" y="4619239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79DD63-B348-4A30-C32F-94DB4CC09CEF}"/>
              </a:ext>
            </a:extLst>
          </p:cNvPr>
          <p:cNvSpPr txBox="1"/>
          <p:nvPr/>
        </p:nvSpPr>
        <p:spPr>
          <a:xfrm>
            <a:off x="4426994" y="4619239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3C2EFC-951C-4D74-0C1C-712F99C7A867}"/>
              </a:ext>
            </a:extLst>
          </p:cNvPr>
          <p:cNvSpPr txBox="1"/>
          <p:nvPr/>
        </p:nvSpPr>
        <p:spPr>
          <a:xfrm>
            <a:off x="5250187" y="4619239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 ….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F229CC-D3F2-7244-3437-5D7229E29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89490">
            <a:off x="8154473" y="3021839"/>
            <a:ext cx="1125101" cy="1353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2B207F-B818-C03D-B866-537E6A24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7001" y="3096561"/>
            <a:ext cx="1125101" cy="13536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A05CE4-B9EC-9BFC-A924-416BAFD9E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0747">
            <a:off x="7064830" y="3013957"/>
            <a:ext cx="1116311" cy="14327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DB71A4-71F8-4C66-DC4E-74EB0A56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88339">
            <a:off x="9044821" y="3169387"/>
            <a:ext cx="1125101" cy="13536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3AAFF3-2A21-FB95-04F2-3BFDB7FEEE67}"/>
              </a:ext>
            </a:extLst>
          </p:cNvPr>
          <p:cNvSpPr txBox="1"/>
          <p:nvPr/>
        </p:nvSpPr>
        <p:spPr>
          <a:xfrm>
            <a:off x="7359140" y="4532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2FDE2B-7C12-08AF-8D56-EEC765BA491E}"/>
              </a:ext>
            </a:extLst>
          </p:cNvPr>
          <p:cNvSpPr txBox="1"/>
          <p:nvPr/>
        </p:nvSpPr>
        <p:spPr>
          <a:xfrm>
            <a:off x="8428554" y="4532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46596-4BC0-498B-6942-02E64A031357}"/>
              </a:ext>
            </a:extLst>
          </p:cNvPr>
          <p:cNvSpPr txBox="1"/>
          <p:nvPr/>
        </p:nvSpPr>
        <p:spPr>
          <a:xfrm>
            <a:off x="9405924" y="4532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229913-03E6-E237-A6D0-10238C4036D1}"/>
              </a:ext>
            </a:extLst>
          </p:cNvPr>
          <p:cNvSpPr txBox="1"/>
          <p:nvPr/>
        </p:nvSpPr>
        <p:spPr>
          <a:xfrm>
            <a:off x="10383294" y="4521034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AD230797-7470-E259-899B-BFE936575967}"/>
              </a:ext>
            </a:extLst>
          </p:cNvPr>
          <p:cNvSpPr/>
          <p:nvPr/>
        </p:nvSpPr>
        <p:spPr>
          <a:xfrm rot="5400000">
            <a:off x="9088109" y="3204481"/>
            <a:ext cx="383822" cy="41475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EECC-290D-EBEB-F2F4-49BCC3A07C90}"/>
              </a:ext>
            </a:extLst>
          </p:cNvPr>
          <p:cNvSpPr txBox="1"/>
          <p:nvPr/>
        </p:nvSpPr>
        <p:spPr>
          <a:xfrm>
            <a:off x="8475507" y="5738188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processing</a:t>
            </a:r>
          </a:p>
        </p:txBody>
      </p:sp>
      <p:sp>
        <p:nvSpPr>
          <p:cNvPr id="40" name="U-Turn Arrow 39">
            <a:extLst>
              <a:ext uri="{FF2B5EF4-FFF2-40B4-BE49-F238E27FC236}">
                <a16:creationId xmlns:a16="http://schemas.microsoft.com/office/drawing/2014/main" id="{A3D66F0E-DAE6-CE27-ABAC-FE72A5FFB6AA}"/>
              </a:ext>
            </a:extLst>
          </p:cNvPr>
          <p:cNvSpPr/>
          <p:nvPr/>
        </p:nvSpPr>
        <p:spPr>
          <a:xfrm flipV="1">
            <a:off x="5099925" y="5394105"/>
            <a:ext cx="2551288" cy="1038439"/>
          </a:xfrm>
          <a:prstGeom prst="uturnArrow">
            <a:avLst>
              <a:gd name="adj1" fmla="val 7606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93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5CE0-5CB4-8625-A09C-5FD24A5EA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A218-CED3-DD02-34DE-5A8D60F9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Dataset and </a:t>
            </a:r>
            <a:r>
              <a:rPr lang="en-US" dirty="0" err="1"/>
              <a:t>DataLoader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8996D-5B11-B192-0C24-FB29B0DFE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89490">
            <a:off x="1248367" y="3108755"/>
            <a:ext cx="1125101" cy="1353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875FFE-16CC-ADC3-B51A-1F0012DB9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0590" y="3174688"/>
            <a:ext cx="1089942" cy="1371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5395FD-917D-F84D-D0B5-D6D2E67F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895" y="3183477"/>
            <a:ext cx="1125101" cy="1353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87FC33-2E06-91CF-258E-580C086A9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0747">
            <a:off x="158724" y="3100873"/>
            <a:ext cx="1116311" cy="1432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9802E3-A12A-3774-19C8-6C077A89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88339">
            <a:off x="2138715" y="3256303"/>
            <a:ext cx="1125101" cy="1353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23E69-1481-4BBD-BA06-478067FFD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8774" y="3131396"/>
            <a:ext cx="1116311" cy="1432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BE77EF-0AC4-F029-A6ED-54559BF3C415}"/>
              </a:ext>
            </a:extLst>
          </p:cNvPr>
          <p:cNvSpPr txBox="1"/>
          <p:nvPr/>
        </p:nvSpPr>
        <p:spPr>
          <a:xfrm>
            <a:off x="1837678" y="1926454"/>
            <a:ext cx="286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PyTorch</a:t>
            </a:r>
            <a:r>
              <a:rPr lang="en-US" sz="3200" dirty="0"/>
              <a:t>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5E016B-3619-DA71-3785-85E6E40E2553}"/>
              </a:ext>
            </a:extLst>
          </p:cNvPr>
          <p:cNvSpPr txBox="1"/>
          <p:nvPr/>
        </p:nvSpPr>
        <p:spPr>
          <a:xfrm>
            <a:off x="7032350" y="1926454"/>
            <a:ext cx="3510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PyTorch</a:t>
            </a:r>
            <a:r>
              <a:rPr lang="en-US" sz="3200" dirty="0"/>
              <a:t> </a:t>
            </a:r>
            <a:r>
              <a:rPr lang="en-US" sz="3200" dirty="0" err="1"/>
              <a:t>DataLoader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C65A3-F91E-C31C-F6F3-674AA404046C}"/>
              </a:ext>
            </a:extLst>
          </p:cNvPr>
          <p:cNvSpPr txBox="1"/>
          <p:nvPr/>
        </p:nvSpPr>
        <p:spPr>
          <a:xfrm>
            <a:off x="1665130" y="5734975"/>
            <a:ext cx="287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in memory or on disk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3394F-954A-CEE8-CF69-01D465633FCB}"/>
              </a:ext>
            </a:extLst>
          </p:cNvPr>
          <p:cNvSpPr txBox="1"/>
          <p:nvPr/>
        </p:nvSpPr>
        <p:spPr>
          <a:xfrm>
            <a:off x="453034" y="46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B7222-1E37-A5D1-F0DD-45E33825AFA6}"/>
              </a:ext>
            </a:extLst>
          </p:cNvPr>
          <p:cNvSpPr txBox="1"/>
          <p:nvPr/>
        </p:nvSpPr>
        <p:spPr>
          <a:xfrm>
            <a:off x="1522448" y="46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1D60E4-EC27-3603-A406-2C3F4E62370C}"/>
              </a:ext>
            </a:extLst>
          </p:cNvPr>
          <p:cNvSpPr txBox="1"/>
          <p:nvPr/>
        </p:nvSpPr>
        <p:spPr>
          <a:xfrm>
            <a:off x="2499818" y="46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14C65-B341-A910-75C7-30FD39B50C5A}"/>
              </a:ext>
            </a:extLst>
          </p:cNvPr>
          <p:cNvSpPr txBox="1"/>
          <p:nvPr/>
        </p:nvSpPr>
        <p:spPr>
          <a:xfrm>
            <a:off x="3477188" y="4619239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D2210-E4B3-B9F8-8B69-997B7B41E1FE}"/>
              </a:ext>
            </a:extLst>
          </p:cNvPr>
          <p:cNvSpPr txBox="1"/>
          <p:nvPr/>
        </p:nvSpPr>
        <p:spPr>
          <a:xfrm>
            <a:off x="4426994" y="4619239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36070-3BDB-4BA8-532E-0E90A0765945}"/>
              </a:ext>
            </a:extLst>
          </p:cNvPr>
          <p:cNvSpPr txBox="1"/>
          <p:nvPr/>
        </p:nvSpPr>
        <p:spPr>
          <a:xfrm>
            <a:off x="5250187" y="4619239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 ….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855C1-2CEE-C9D7-9AD4-67BB756CE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89490">
            <a:off x="8154473" y="3021839"/>
            <a:ext cx="1125101" cy="1353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DE9D31-48FB-3970-40DD-D4FF8385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7001" y="3096561"/>
            <a:ext cx="1125101" cy="13536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AEEBE2-1125-698D-FF63-0ED66EABF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0747">
            <a:off x="7064830" y="3013957"/>
            <a:ext cx="1116311" cy="14327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8BB022-C188-04F6-8225-B67A3AD2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88339">
            <a:off x="9044821" y="3169387"/>
            <a:ext cx="1125101" cy="13536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B95280C-42A0-9775-F94C-F66F0947EE67}"/>
              </a:ext>
            </a:extLst>
          </p:cNvPr>
          <p:cNvSpPr txBox="1"/>
          <p:nvPr/>
        </p:nvSpPr>
        <p:spPr>
          <a:xfrm>
            <a:off x="7359140" y="4532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BCB49-6279-862D-D738-D3BD7B7B36CE}"/>
              </a:ext>
            </a:extLst>
          </p:cNvPr>
          <p:cNvSpPr txBox="1"/>
          <p:nvPr/>
        </p:nvSpPr>
        <p:spPr>
          <a:xfrm>
            <a:off x="8428554" y="4532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861F38-AFA4-EB86-E2ED-EED4F1AC7518}"/>
              </a:ext>
            </a:extLst>
          </p:cNvPr>
          <p:cNvSpPr txBox="1"/>
          <p:nvPr/>
        </p:nvSpPr>
        <p:spPr>
          <a:xfrm>
            <a:off x="9405924" y="4532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1481D2-81A2-210A-FA14-9027453EE8FC}"/>
              </a:ext>
            </a:extLst>
          </p:cNvPr>
          <p:cNvSpPr txBox="1"/>
          <p:nvPr/>
        </p:nvSpPr>
        <p:spPr>
          <a:xfrm>
            <a:off x="10383294" y="4521034"/>
            <a:ext cx="21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3305E692-32F3-9219-FD95-B423014BF20F}"/>
              </a:ext>
            </a:extLst>
          </p:cNvPr>
          <p:cNvSpPr/>
          <p:nvPr/>
        </p:nvSpPr>
        <p:spPr>
          <a:xfrm rot="5400000">
            <a:off x="9088109" y="3204481"/>
            <a:ext cx="383822" cy="41475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5A271D-1EFE-AFDE-C3B3-8FD51C7A9EBF}"/>
              </a:ext>
            </a:extLst>
          </p:cNvPr>
          <p:cNvSpPr txBox="1"/>
          <p:nvPr/>
        </p:nvSpPr>
        <p:spPr>
          <a:xfrm>
            <a:off x="8475507" y="5738188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processing</a:t>
            </a:r>
          </a:p>
        </p:txBody>
      </p:sp>
      <p:sp>
        <p:nvSpPr>
          <p:cNvPr id="40" name="U-Turn Arrow 39">
            <a:extLst>
              <a:ext uri="{FF2B5EF4-FFF2-40B4-BE49-F238E27FC236}">
                <a16:creationId xmlns:a16="http://schemas.microsoft.com/office/drawing/2014/main" id="{B7274E08-745B-A02D-CD94-9B96F9037C8F}"/>
              </a:ext>
            </a:extLst>
          </p:cNvPr>
          <p:cNvSpPr/>
          <p:nvPr/>
        </p:nvSpPr>
        <p:spPr>
          <a:xfrm flipV="1">
            <a:off x="5099925" y="5394105"/>
            <a:ext cx="2551288" cy="1038439"/>
          </a:xfrm>
          <a:prstGeom prst="uturnArrow">
            <a:avLst>
              <a:gd name="adj1" fmla="val 7606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F51A4-9609-0E57-2D4A-BF507C62B53E}"/>
              </a:ext>
            </a:extLst>
          </p:cNvPr>
          <p:cNvSpPr txBox="1"/>
          <p:nvPr/>
        </p:nvSpPr>
        <p:spPr>
          <a:xfrm>
            <a:off x="5303540" y="5870838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 Applied</a:t>
            </a:r>
          </a:p>
        </p:txBody>
      </p:sp>
    </p:spTree>
    <p:extLst>
      <p:ext uri="{BB962C8B-B14F-4D97-AF65-F5344CB8AC3E}">
        <p14:creationId xmlns:p14="http://schemas.microsoft.com/office/powerpoint/2010/main" val="2747182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7EFB7-0929-EEF3-AEB9-C052C39A2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665A-978D-24B8-1D21-C480D7C4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Dataset and </a:t>
            </a:r>
            <a:r>
              <a:rPr lang="en-US" dirty="0" err="1"/>
              <a:t>DataLoader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0CAC5-4A69-0A43-80E0-6256E2498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1"/>
            <a:ext cx="5257800" cy="2095296"/>
          </a:xfrm>
        </p:spPr>
        <p:txBody>
          <a:bodyPr/>
          <a:lstStyle/>
          <a:p>
            <a:r>
              <a:rPr lang="en-US" dirty="0"/>
              <a:t>Transforms, defined in TorchIO or Monai</a:t>
            </a:r>
          </a:p>
          <a:p>
            <a:r>
              <a:rPr lang="en-US" dirty="0"/>
              <a:t>Large number of pre-processing and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94D14-66A3-9FDA-B6B7-ED89BDEC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82" y="1580444"/>
            <a:ext cx="5787051" cy="41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019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C836-9712-D01B-BBE1-7788C690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6054-316D-0EF6-4713-4F662801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Dataset and </a:t>
            </a:r>
            <a:r>
              <a:rPr lang="en-US" dirty="0" err="1"/>
              <a:t>DataLoader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948E-675A-9A6F-0B7C-41D2C4C7A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1"/>
            <a:ext cx="5257800" cy="2095296"/>
          </a:xfrm>
        </p:spPr>
        <p:txBody>
          <a:bodyPr/>
          <a:lstStyle/>
          <a:p>
            <a:r>
              <a:rPr lang="en-US" dirty="0"/>
              <a:t>Transforms, defined in TorchIO or Monai</a:t>
            </a:r>
          </a:p>
          <a:p>
            <a:r>
              <a:rPr lang="en-US" dirty="0"/>
              <a:t>Large number of pre-processing and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A6682-4538-20CC-7643-FB5BD0D1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82" y="1580444"/>
            <a:ext cx="5787051" cy="4157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73D74-124A-97B5-7772-63AB919E43EC}"/>
              </a:ext>
            </a:extLst>
          </p:cNvPr>
          <p:cNvSpPr txBox="1"/>
          <p:nvPr/>
        </p:nvSpPr>
        <p:spPr>
          <a:xfrm>
            <a:off x="838200" y="4350058"/>
            <a:ext cx="4506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Why are these different??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D2E3D9-DC0E-7381-4456-4DEF02FD2136}"/>
              </a:ext>
            </a:extLst>
          </p:cNvPr>
          <p:cNvCxnSpPr/>
          <p:nvPr/>
        </p:nvCxnSpPr>
        <p:spPr>
          <a:xfrm flipV="1">
            <a:off x="5468645" y="3204839"/>
            <a:ext cx="1606858" cy="13582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377856C8-82CD-C6C5-C5C4-D8A7E2DECA26}"/>
              </a:ext>
            </a:extLst>
          </p:cNvPr>
          <p:cNvSpPr/>
          <p:nvPr/>
        </p:nvSpPr>
        <p:spPr>
          <a:xfrm>
            <a:off x="7279689" y="2743200"/>
            <a:ext cx="142043" cy="621437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6036D5-6B6C-21B2-9868-2277D5774FCE}"/>
              </a:ext>
            </a:extLst>
          </p:cNvPr>
          <p:cNvCxnSpPr>
            <a:cxnSpLocks/>
          </p:cNvCxnSpPr>
          <p:nvPr/>
        </p:nvCxnSpPr>
        <p:spPr>
          <a:xfrm flipV="1">
            <a:off x="5468645" y="4128117"/>
            <a:ext cx="1486826" cy="43500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9B6D6793-B1E6-EBBF-30B7-A4C5BA509D0B}"/>
              </a:ext>
            </a:extLst>
          </p:cNvPr>
          <p:cNvSpPr/>
          <p:nvPr/>
        </p:nvSpPr>
        <p:spPr>
          <a:xfrm>
            <a:off x="7279688" y="3901738"/>
            <a:ext cx="142043" cy="368424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5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0236-0E65-5E3C-61F3-5B1E3EC3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15399-EC2D-B109-11AB-093FB1D752C2}"/>
              </a:ext>
            </a:extLst>
          </p:cNvPr>
          <p:cNvSpPr txBox="1"/>
          <p:nvPr/>
        </p:nvSpPr>
        <p:spPr>
          <a:xfrm>
            <a:off x="619957" y="1750781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Intensity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RescaleIntensity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RescaleIntensity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ZNormalization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ZNormalization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HistogramStandardization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HistogramStandardization</a:t>
            </a:r>
            <a:endParaRPr lang="en-US" dirty="0"/>
          </a:p>
          <a:p>
            <a:pPr marL="1600200" lvl="3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HistogramStandardization.train()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Clamp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Clamp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NormalizationTransform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NormalizationTransform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3F052-DC1A-C667-5783-212740FDBF47}"/>
              </a:ext>
            </a:extLst>
          </p:cNvPr>
          <p:cNvSpPr txBox="1"/>
          <p:nvPr/>
        </p:nvSpPr>
        <p:spPr>
          <a:xfrm>
            <a:off x="5970233" y="1414562"/>
            <a:ext cx="609895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CropOrPad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CropOrPad</a:t>
            </a:r>
            <a:endParaRPr lang="en-US" dirty="0"/>
          </a:p>
          <a:p>
            <a:pPr marL="1600200" lvl="3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CropOrPad._get_six_bounds_parameters()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ToCanonical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ToCanonical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Resample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Resample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Resize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Resize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EnsureShapeMultiple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EnsureShapeMultiple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CopyAffine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CopyAffine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Pad</a:t>
            </a:r>
            <a:endParaRPr lang="en-US" dirty="0"/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85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0874C-A98C-1C10-0ECF-3298E759F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D2C1-14DF-3B3F-4EAB-EB2F4472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83F90-FE9A-53AF-BFEF-9B9C7F54529C}"/>
              </a:ext>
            </a:extLst>
          </p:cNvPr>
          <p:cNvSpPr txBox="1"/>
          <p:nvPr/>
        </p:nvSpPr>
        <p:spPr>
          <a:xfrm>
            <a:off x="762000" y="1581396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Composition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Compose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Compose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OneOf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OneOf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RandomFlip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RandomFlip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RandomAffine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RandomAffine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RandomElasticDeformation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RandomElasticDeformation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RandomAnisotropy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RandomAnisotropy</a:t>
            </a:r>
            <a:endParaRPr lang="en-US" b="0" i="0" dirty="0"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36572-5794-73AA-371B-E5F640FF822B}"/>
              </a:ext>
            </a:extLst>
          </p:cNvPr>
          <p:cNvSpPr txBox="1"/>
          <p:nvPr/>
        </p:nvSpPr>
        <p:spPr>
          <a:xfrm>
            <a:off x="5455328" y="1306286"/>
            <a:ext cx="60989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Intensity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RandomMotion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RandomMotion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RandomGhosting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RandomGhosting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RandomSpike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RandomSpike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RandomBiasField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RandomBiasField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RandomBlur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RandomBlur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RandomNoise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RandomNoise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RandomSwap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RandomSwap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RandomLabelsToImage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RandomLabelsToImage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RandomGamma</a:t>
            </a:r>
            <a:endParaRPr lang="en-US" b="0" i="0" dirty="0"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RandomGamma</a:t>
            </a:r>
            <a:endParaRPr lang="en-US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786040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1FF58-F0C9-82E2-E0ED-0403C88F7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37D-1B4D-7C68-7581-87C75262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– What do I use??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665E-9E92-E5D0-D245-A1346703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10789356" cy="4712313"/>
          </a:xfrm>
        </p:spPr>
        <p:txBody>
          <a:bodyPr/>
          <a:lstStyle/>
          <a:p>
            <a:r>
              <a:rPr lang="en-US" dirty="0"/>
              <a:t>Pre-processing</a:t>
            </a:r>
          </a:p>
          <a:p>
            <a:pPr lvl="1"/>
            <a:r>
              <a:rPr lang="en-US" dirty="0"/>
              <a:t>First, look at the model and see if there are pre-processing requirements 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 signal scaled from 0-1</a:t>
            </a:r>
          </a:p>
          <a:p>
            <a:pPr lvl="1"/>
            <a:r>
              <a:rPr lang="en-US" dirty="0"/>
              <a:t>Then, see if re-normalizing the histogram would be helpful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Data Augmentation (increase dataset size or in-training augmentation)</a:t>
            </a:r>
          </a:p>
          <a:p>
            <a:pPr lvl="1"/>
            <a:r>
              <a:rPr lang="en-US" dirty="0"/>
              <a:t>Always want to use for in-training augmentation</a:t>
            </a:r>
          </a:p>
          <a:p>
            <a:pPr lvl="1"/>
            <a:r>
              <a:rPr lang="en-US" dirty="0"/>
              <a:t>Generally, choose transforms that change the data, a little</a:t>
            </a:r>
          </a:p>
          <a:p>
            <a:pPr lvl="1"/>
            <a:r>
              <a:rPr lang="en-US" dirty="0"/>
              <a:t>Will the augmented data look like test data (non-augmented)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34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65CC-80D2-DF05-5055-AD7AF9C4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Dataset and </a:t>
            </a:r>
            <a:r>
              <a:rPr lang="en-US" dirty="0" err="1"/>
              <a:t>DataLoader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7A6D2-89E6-F903-7BCE-ABB03E295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6127044" cy="4712313"/>
          </a:xfrm>
        </p:spPr>
        <p:txBody>
          <a:bodyPr/>
          <a:lstStyle/>
          <a:p>
            <a:r>
              <a:rPr lang="en-US" dirty="0"/>
              <a:t>Dataset represents the set of data</a:t>
            </a:r>
          </a:p>
          <a:p>
            <a:r>
              <a:rPr lang="en-US" dirty="0"/>
              <a:t>Must have a method to get one data (__</a:t>
            </a:r>
            <a:r>
              <a:rPr lang="en-US" dirty="0" err="1"/>
              <a:t>getitem</a:t>
            </a:r>
            <a:r>
              <a:rPr lang="en-US" dirty="0"/>
              <a:t>__)</a:t>
            </a:r>
          </a:p>
          <a:p>
            <a:r>
              <a:rPr lang="en-US" dirty="0"/>
              <a:t>The “transform” is the data augmentation transform.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C9FAD-C7DA-0FA9-571A-67AE0C7F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156" y="1420183"/>
            <a:ext cx="4730044" cy="53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870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74986-D22A-9760-C512-F507F2280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53D1-B779-FB41-3002-30EDF752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Dataset and </a:t>
            </a:r>
            <a:r>
              <a:rPr lang="en-US" dirty="0" err="1"/>
              <a:t>DataLoader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9F71-B982-8D31-4E49-BAB821439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50"/>
            <a:ext cx="6438642" cy="4712313"/>
          </a:xfrm>
        </p:spPr>
        <p:txBody>
          <a:bodyPr/>
          <a:lstStyle/>
          <a:p>
            <a:r>
              <a:rPr lang="en-US" dirty="0" err="1"/>
              <a:t>DataLoader</a:t>
            </a:r>
            <a:r>
              <a:rPr lang="en-US" dirty="0"/>
              <a:t> takes:</a:t>
            </a:r>
          </a:p>
          <a:p>
            <a:pPr lvl="1"/>
            <a:r>
              <a:rPr lang="en-US" dirty="0"/>
              <a:t>Dataset</a:t>
            </a:r>
          </a:p>
          <a:p>
            <a:pPr lvl="1"/>
            <a:r>
              <a:rPr lang="en-US" dirty="0"/>
              <a:t>Batch size</a:t>
            </a:r>
          </a:p>
          <a:p>
            <a:r>
              <a:rPr lang="en-US" dirty="0"/>
              <a:t>During training , Load from batch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9CEB0-61C4-E0F3-9623-A4261DB8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6" y="3380074"/>
            <a:ext cx="6873135" cy="34415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EEFC07-703B-54D9-7D5D-ECDA2598C126}"/>
              </a:ext>
            </a:extLst>
          </p:cNvPr>
          <p:cNvGrpSpPr/>
          <p:nvPr/>
        </p:nvGrpSpPr>
        <p:grpSpPr>
          <a:xfrm>
            <a:off x="7077069" y="1500324"/>
            <a:ext cx="4770051" cy="4676639"/>
            <a:chOff x="592781" y="1491043"/>
            <a:chExt cx="4770051" cy="467663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D06927-5B9E-C6DE-B30B-C271D20C2FA8}"/>
                </a:ext>
              </a:extLst>
            </p:cNvPr>
            <p:cNvSpPr/>
            <p:nvPr/>
          </p:nvSpPr>
          <p:spPr>
            <a:xfrm>
              <a:off x="1021492" y="1491043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Load the Training and Validation Data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4E6C1BF-E417-6983-05D3-B500F33341E3}"/>
                </a:ext>
              </a:extLst>
            </p:cNvPr>
            <p:cNvSpPr/>
            <p:nvPr/>
          </p:nvSpPr>
          <p:spPr>
            <a:xfrm>
              <a:off x="1021492" y="1929763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Setup Data Augmentation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4A96B63-6F15-4E84-93A5-66288C6C73B7}"/>
                </a:ext>
              </a:extLst>
            </p:cNvPr>
            <p:cNvSpPr/>
            <p:nvPr/>
          </p:nvSpPr>
          <p:spPr>
            <a:xfrm>
              <a:off x="1021492" y="2376094"/>
              <a:ext cx="4341340" cy="324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Setup model, loss function and optimizer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51310DB-D2D5-552C-EF69-FFF4139C5305}"/>
                </a:ext>
              </a:extLst>
            </p:cNvPr>
            <p:cNvSpPr/>
            <p:nvPr/>
          </p:nvSpPr>
          <p:spPr>
            <a:xfrm>
              <a:off x="2010032" y="2874680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Load Batch of Training Data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802EBE98-FC42-999C-ECA1-A3D53B57C58F}"/>
                </a:ext>
              </a:extLst>
            </p:cNvPr>
            <p:cNvSpPr/>
            <p:nvPr/>
          </p:nvSpPr>
          <p:spPr>
            <a:xfrm>
              <a:off x="1030420" y="2874680"/>
              <a:ext cx="93362" cy="3293002"/>
            </a:xfrm>
            <a:prstGeom prst="lef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440ECD-969B-3110-C42C-EED353318DA4}"/>
                </a:ext>
              </a:extLst>
            </p:cNvPr>
            <p:cNvSpPr txBox="1"/>
            <p:nvPr/>
          </p:nvSpPr>
          <p:spPr>
            <a:xfrm rot="16200000">
              <a:off x="139291" y="4288742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Epoch Loop</a:t>
              </a:r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53A97A4F-099A-5EEF-EC20-C82C687A0095}"/>
                </a:ext>
              </a:extLst>
            </p:cNvPr>
            <p:cNvSpPr/>
            <p:nvPr/>
          </p:nvSpPr>
          <p:spPr>
            <a:xfrm>
              <a:off x="1539106" y="2874680"/>
              <a:ext cx="93362" cy="1749070"/>
            </a:xfrm>
            <a:prstGeom prst="leftBracke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26F28A-554E-06AA-52E1-5CDE8B196C72}"/>
                </a:ext>
              </a:extLst>
            </p:cNvPr>
            <p:cNvSpPr txBox="1"/>
            <p:nvPr/>
          </p:nvSpPr>
          <p:spPr>
            <a:xfrm rot="16200000">
              <a:off x="891260" y="3529054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75479AC-4CE6-61FA-AA30-846A9938D0A3}"/>
                </a:ext>
              </a:extLst>
            </p:cNvPr>
            <p:cNvSpPr/>
            <p:nvPr/>
          </p:nvSpPr>
          <p:spPr>
            <a:xfrm>
              <a:off x="2010032" y="3224145"/>
              <a:ext cx="3352800" cy="300682"/>
            </a:xfrm>
            <a:prstGeom prst="roundRect">
              <a:avLst/>
            </a:prstGeom>
            <a:solidFill>
              <a:srgbClr val="29769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the Model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5D8CFE2-0B63-4404-3821-01638643DB90}"/>
                </a:ext>
              </a:extLst>
            </p:cNvPr>
            <p:cNvSpPr/>
            <p:nvPr/>
          </p:nvSpPr>
          <p:spPr>
            <a:xfrm>
              <a:off x="2010032" y="3582214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Training Loss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E714917-EE7A-B837-48AD-006642E84760}"/>
                </a:ext>
              </a:extLst>
            </p:cNvPr>
            <p:cNvSpPr/>
            <p:nvPr/>
          </p:nvSpPr>
          <p:spPr>
            <a:xfrm>
              <a:off x="2010032" y="3964999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 Back Propagation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76FAEF-D658-D3C4-9C8C-4717CC7A5489}"/>
                </a:ext>
              </a:extLst>
            </p:cNvPr>
            <p:cNvSpPr/>
            <p:nvPr/>
          </p:nvSpPr>
          <p:spPr>
            <a:xfrm>
              <a:off x="2010032" y="4323068"/>
              <a:ext cx="3352800" cy="30068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Training Metrics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97BEEE7-7BB6-5A5A-3D4C-61DCBCA5C77E}"/>
                </a:ext>
              </a:extLst>
            </p:cNvPr>
            <p:cNvSpPr/>
            <p:nvPr/>
          </p:nvSpPr>
          <p:spPr>
            <a:xfrm>
              <a:off x="2010032" y="4742113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Load Batch of Validation Data</a:t>
              </a:r>
            </a:p>
          </p:txBody>
        </p: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8B97F9EA-DBEE-E411-8CF7-0C85F0DDBA30}"/>
                </a:ext>
              </a:extLst>
            </p:cNvPr>
            <p:cNvSpPr/>
            <p:nvPr/>
          </p:nvSpPr>
          <p:spPr>
            <a:xfrm>
              <a:off x="1539106" y="4742113"/>
              <a:ext cx="93362" cy="1425569"/>
            </a:xfrm>
            <a:prstGeom prst="leftBracke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D3CA08-2A47-C2D4-167B-C270F2CE04FB}"/>
                </a:ext>
              </a:extLst>
            </p:cNvPr>
            <p:cNvSpPr txBox="1"/>
            <p:nvPr/>
          </p:nvSpPr>
          <p:spPr>
            <a:xfrm rot="16200000">
              <a:off x="793371" y="5207593"/>
              <a:ext cx="1123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Validation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AA268E3-23F1-C92D-FFCA-26BA98514F44}"/>
                </a:ext>
              </a:extLst>
            </p:cNvPr>
            <p:cNvSpPr/>
            <p:nvPr/>
          </p:nvSpPr>
          <p:spPr>
            <a:xfrm>
              <a:off x="2010032" y="5091578"/>
              <a:ext cx="3352800" cy="300682"/>
            </a:xfrm>
            <a:prstGeom prst="roundRect">
              <a:avLst/>
            </a:prstGeom>
            <a:solidFill>
              <a:srgbClr val="A269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the Model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050DE94-C3CA-2093-945A-B7C8EC6EBC48}"/>
                </a:ext>
              </a:extLst>
            </p:cNvPr>
            <p:cNvSpPr/>
            <p:nvPr/>
          </p:nvSpPr>
          <p:spPr>
            <a:xfrm>
              <a:off x="2010032" y="5449647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the Validation Loss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F4406C-1F5A-E974-BDA8-6F0247F0B59A}"/>
                </a:ext>
              </a:extLst>
            </p:cNvPr>
            <p:cNvSpPr/>
            <p:nvPr/>
          </p:nvSpPr>
          <p:spPr>
            <a:xfrm>
              <a:off x="2000427" y="5867000"/>
              <a:ext cx="3352800" cy="3006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Validation Metrics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41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DC79F-D6F0-4EE6-1DD5-554A52C0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06B97-68B8-186B-FCF0-DFF162091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011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A7C9-5F14-C3CC-C4E6-45C1CC7C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Medical Data Manipulation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7268-28AA-A319-31CA-48B676AE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750" y="2631441"/>
            <a:ext cx="5530049" cy="27619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E14A93-FDB5-C420-0F34-E25858130207}"/>
              </a:ext>
            </a:extLst>
          </p:cNvPr>
          <p:cNvSpPr txBox="1">
            <a:spLocks/>
          </p:cNvSpPr>
          <p:nvPr/>
        </p:nvSpPr>
        <p:spPr>
          <a:xfrm>
            <a:off x="838200" y="1464650"/>
            <a:ext cx="10515600" cy="471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Regions of the Body</a:t>
            </a:r>
          </a:p>
          <a:p>
            <a:r>
              <a:rPr lang="en-US"/>
              <a:t>Images</a:t>
            </a:r>
          </a:p>
          <a:p>
            <a:r>
              <a:rPr lang="en-US"/>
              <a:t>File Formats</a:t>
            </a:r>
          </a:p>
          <a:p>
            <a:r>
              <a:rPr lang="en-US"/>
              <a:t>Processing Software</a:t>
            </a:r>
          </a:p>
          <a:p>
            <a:r>
              <a:rPr lang="en-US"/>
              <a:t>Signal, Noise, and Artifact</a:t>
            </a:r>
          </a:p>
          <a:p>
            <a:r>
              <a:rPr lang="en-US"/>
              <a:t>Signal Scaling</a:t>
            </a:r>
          </a:p>
          <a:p>
            <a:r>
              <a:rPr lang="en-US"/>
              <a:t>Segmentation</a:t>
            </a:r>
          </a:p>
          <a:p>
            <a:r>
              <a:rPr lang="en-US"/>
              <a:t>Registration / Alignment</a:t>
            </a:r>
          </a:p>
          <a:p>
            <a:r>
              <a:rPr lang="en-US"/>
              <a:t>Data Augmentation (PyTorch)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38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26511</TotalTime>
  <Words>2771</Words>
  <Application>Microsoft Macintosh PowerPoint</Application>
  <PresentationFormat>Widescreen</PresentationFormat>
  <Paragraphs>570</Paragraphs>
  <Slides>90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-apple-system</vt:lpstr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Medical Data Manipulation and Preprocessing</vt:lpstr>
      <vt:lpstr>Background</vt:lpstr>
      <vt:lpstr>Background</vt:lpstr>
      <vt:lpstr>Medical Image Processing</vt:lpstr>
      <vt:lpstr>Regions of the Body</vt:lpstr>
      <vt:lpstr>What regions of the body need to be imaged?</vt:lpstr>
      <vt:lpstr>Body Regions</vt:lpstr>
      <vt:lpstr>Soft Tissue, Hard Tissue, Metabolism</vt:lpstr>
      <vt:lpstr>Images</vt:lpstr>
      <vt:lpstr>Interpretation of Numbers</vt:lpstr>
      <vt:lpstr>What is an image?</vt:lpstr>
      <vt:lpstr>Image Manipulation</vt:lpstr>
      <vt:lpstr>PowerPoint Presentation</vt:lpstr>
      <vt:lpstr>2D vs 3D vs 4D</vt:lpstr>
      <vt:lpstr>2D vs 3D vs 4D</vt:lpstr>
      <vt:lpstr>Spatial vs Time Scans: CT Perfusion</vt:lpstr>
      <vt:lpstr>Pixel vs Voxel Dimension</vt:lpstr>
      <vt:lpstr>Image Field of View</vt:lpstr>
      <vt:lpstr>Gray Scale Images vs Color Images</vt:lpstr>
      <vt:lpstr>Orientation of Images</vt:lpstr>
      <vt:lpstr>Axial Sagittal Coronal</vt:lpstr>
      <vt:lpstr>Medical Imaging File Formats</vt:lpstr>
      <vt:lpstr>Medical Imaging File Formats</vt:lpstr>
      <vt:lpstr>Various Imaging File Formats</vt:lpstr>
      <vt:lpstr>JPEG / PNG  / TIFF</vt:lpstr>
      <vt:lpstr>JPEG / PNG</vt:lpstr>
      <vt:lpstr>JPEG / PNG / TIFF</vt:lpstr>
      <vt:lpstr>DICOM</vt:lpstr>
      <vt:lpstr>DICOM Image File Format</vt:lpstr>
      <vt:lpstr>DICOM Image File Format</vt:lpstr>
      <vt:lpstr>DICOM Example</vt:lpstr>
      <vt:lpstr>DICOM Example</vt:lpstr>
      <vt:lpstr>NIFTI (and Analyze)</vt:lpstr>
      <vt:lpstr>…And Others</vt:lpstr>
      <vt:lpstr>Python Software</vt:lpstr>
      <vt:lpstr>In Python…</vt:lpstr>
      <vt:lpstr>Saving NIFTI Data in Python</vt:lpstr>
      <vt:lpstr>Medical Image Processing Software</vt:lpstr>
      <vt:lpstr>MIPAV</vt:lpstr>
      <vt:lpstr>ImageJ/FIJI</vt:lpstr>
      <vt:lpstr>MITK</vt:lpstr>
      <vt:lpstr>3D Slicer</vt:lpstr>
      <vt:lpstr>…and Others</vt:lpstr>
      <vt:lpstr>Signal…</vt:lpstr>
      <vt:lpstr>What is Signal?</vt:lpstr>
      <vt:lpstr>Signal</vt:lpstr>
      <vt:lpstr>Noise vs Artifact</vt:lpstr>
      <vt:lpstr>Estimating Noise in an Image II</vt:lpstr>
      <vt:lpstr>Signal to Noise Ratio</vt:lpstr>
      <vt:lpstr>Signal Scaling</vt:lpstr>
      <vt:lpstr>Signal Range</vt:lpstr>
      <vt:lpstr>Histogram</vt:lpstr>
      <vt:lpstr>Signal Scaled – Min/Max to 0/1</vt:lpstr>
      <vt:lpstr>Signal Normalization vs Standardization</vt:lpstr>
      <vt:lpstr>Signal Normalization vs Standardization</vt:lpstr>
      <vt:lpstr>Segmentation</vt:lpstr>
      <vt:lpstr>What is Segmentation?</vt:lpstr>
      <vt:lpstr>What is Segmentation?</vt:lpstr>
      <vt:lpstr>Segmentation Categories</vt:lpstr>
      <vt:lpstr>Segmentation Categories</vt:lpstr>
      <vt:lpstr>Segmentation Categories</vt:lpstr>
      <vt:lpstr>Hard Segmentation</vt:lpstr>
      <vt:lpstr>Hard Segmentation</vt:lpstr>
      <vt:lpstr>Threshold Based Segmentation</vt:lpstr>
      <vt:lpstr>Threshold Based Segmentation</vt:lpstr>
      <vt:lpstr>Histogram Threshold Values</vt:lpstr>
      <vt:lpstr>Threshold Segmentation Summary</vt:lpstr>
      <vt:lpstr>Registration / Alignment</vt:lpstr>
      <vt:lpstr>What is registration or alignment?</vt:lpstr>
      <vt:lpstr>Types of Registration</vt:lpstr>
      <vt:lpstr>Algorithms for Medical Image Registration</vt:lpstr>
      <vt:lpstr>ANTS </vt:lpstr>
      <vt:lpstr>Data and Neural Networks</vt:lpstr>
      <vt:lpstr>Data and Neural Networks</vt:lpstr>
      <vt:lpstr>Data and Neural Networks – Pre-Processing</vt:lpstr>
      <vt:lpstr>Data and Neural Networks - Augmentation</vt:lpstr>
      <vt:lpstr>Python Software Packages to Use</vt:lpstr>
      <vt:lpstr>Data Sources</vt:lpstr>
      <vt:lpstr>PyTorch Dataset and DataLoaders</vt:lpstr>
      <vt:lpstr>PyTorch Dataset and DataLoader</vt:lpstr>
      <vt:lpstr>PyTorch Dataset and DataLoader</vt:lpstr>
      <vt:lpstr>PyTorch Dataset and DataLoader</vt:lpstr>
      <vt:lpstr>PyTorch Dataset and DataLoader</vt:lpstr>
      <vt:lpstr>PyTorch Dataset and DataLoader</vt:lpstr>
      <vt:lpstr>Pre-Processing Options</vt:lpstr>
      <vt:lpstr>Data Augmentation Options</vt:lpstr>
      <vt:lpstr>Data Augmentation – What do I use??</vt:lpstr>
      <vt:lpstr>PyTorch Dataset and DataLoader</vt:lpstr>
      <vt:lpstr>PyTorch Dataset and DataLoader</vt:lpstr>
      <vt:lpstr>Medical Data Manipulation and Preprocessing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Image Processing</dc:title>
  <dc:creator>Craig Jones</dc:creator>
  <cp:lastModifiedBy>Craig Jones</cp:lastModifiedBy>
  <cp:revision>71</cp:revision>
  <dcterms:created xsi:type="dcterms:W3CDTF">2022-08-20T13:28:52Z</dcterms:created>
  <dcterms:modified xsi:type="dcterms:W3CDTF">2025-03-29T15:34:21Z</dcterms:modified>
</cp:coreProperties>
</file>